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 Haworth" initials="AH" lastIdx="46" clrIdx="0">
    <p:extLst>
      <p:ext uri="{19B8F6BF-5375-455C-9EA6-DF929625EA0E}">
        <p15:presenceInfo xmlns:p15="http://schemas.microsoft.com/office/powerpoint/2012/main" userId="S::alex.haworth@wearefutures.com::0d60a2ff-f251-4c07-95d7-0aae2a9a6aa9" providerId="AD"/>
      </p:ext>
    </p:extLst>
  </p:cmAuthor>
  <p:cmAuthor id="2" name="Bukelwa Kunene" initials="BK" lastIdx="1" clrIdx="1">
    <p:extLst>
      <p:ext uri="{19B8F6BF-5375-455C-9EA6-DF929625EA0E}">
        <p15:presenceInfo xmlns:p15="http://schemas.microsoft.com/office/powerpoint/2012/main" userId="S::bukelwa.kunene@nationalschoolspartnership.com::9a91a777-f936-45c0-b6ef-50333778d4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76404"/>
  </p:normalViewPr>
  <p:slideViewPr>
    <p:cSldViewPr snapToGrid="0" snapToObjects="1">
      <p:cViewPr varScale="1">
        <p:scale>
          <a:sx n="59" d="100"/>
          <a:sy n="59" d="100"/>
        </p:scale>
        <p:origin x="200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0EFB7-4E23-724C-9EA2-70B503CA271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F1A06-01D6-3248-924C-D9D70A41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70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live-well/healthy-body/best-way-to-wash-your-hands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ecdc.europa.eu/sites/default/files/documents/COVID-19-use-face-masks-community.pdf" TargetMode="External"/><Relationship Id="rId4" Type="http://schemas.openxmlformats.org/officeDocument/2006/relationships/hyperlink" Target="https://www.cdc.gov/healthywater/hygiene/etiquette/coughing_sneezing.html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live-well/healthy-body/best-way-to-wash-your-hands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hs.uk/live-well/healthy-body/how-to-prevent-germs-from-spreading/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live-well/healthy-body/how-to-prevent-germs-from-spreading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en/news-room/fact-sheets/detail/antibiotic-resistanc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hs.uk/live-well/healthy-body/how-to-prevent-germs-from-spreading/" TargetMode="External"/><Relationship Id="rId4" Type="http://schemas.openxmlformats.org/officeDocument/2006/relationships/hyperlink" Target="https://www.nhs.uk/live-well/healthy-body/best-way-to-wash-your-hands/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en/news-room/fact-sheets/detail/antibiotic-resistance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england.nhs.uk/blog/why-taking-fewer-antibiotics-is-good-for-you/" TargetMode="External"/><Relationship Id="rId4" Type="http://schemas.openxmlformats.org/officeDocument/2006/relationships/hyperlink" Target="https://www.nhs.uk/news/2007/january08/pages/antibioticresistancemeasures.aspx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en/news-room/fact-sheets/detail/antibiotic-resistance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hs.uk/live-well/healthy-body/how-to-prevent-germs-from-spreading/" TargetMode="External"/><Relationship Id="rId4" Type="http://schemas.openxmlformats.org/officeDocument/2006/relationships/hyperlink" Target="https://www.nhs.uk/live-well/healthy-body/best-way-to-wash-your-hands/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en/news-room/fact-sheets/detail/antibiotic-resistance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en/news-room/fact-sheets/detail/antibiotic-resistance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hs.uk/live-well/healthy-body/how-to-prevent-germs-from-spreading/" TargetMode="External"/><Relationship Id="rId4" Type="http://schemas.openxmlformats.org/officeDocument/2006/relationships/hyperlink" Target="https://www.nhs.uk/live-well/healthy-body/best-way-to-wash-your-hands/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emergencies/diseases/novel-coronavirus-2019" TargetMode="External"/><Relationship Id="rId7" Type="http://schemas.openxmlformats.org/officeDocument/2006/relationships/hyperlink" Target="https://kids.britannica.com/students/article/human-disease/274019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cbi.nlm.nih.gov/books/NBK279387/" TargetMode="External"/><Relationship Id="rId5" Type="http://schemas.openxmlformats.org/officeDocument/2006/relationships/hyperlink" Target="https://www.who.int/csr/disease/swineflu/frequently_asked_questions/pandemic/en/" TargetMode="External"/><Relationship Id="rId4" Type="http://schemas.openxmlformats.org/officeDocument/2006/relationships/hyperlink" Target="https://www.who.int/emergencies/diseases/novel-coronavirus-2019/question-and-answers-hub/q-a-detail/q-a-coronaviruses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emergencies/diseases/novel-coronavirus-2019/question-and-answers-hub/q-a-detail/q-a-coronaviruse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cbi.nlm.nih.gov/books/NBK279387/" TargetMode="External"/><Relationship Id="rId4" Type="http://schemas.openxmlformats.org/officeDocument/2006/relationships/hyperlink" Target="https://www.who.int/csr/disease/swineflu/frequently_asked_questions/pandemic/en/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emergencies/diseases/novel-coronavirus-2019/question-and-answers-hub/q-a-detail/q-a-coronaviruses" TargetMode="External"/><Relationship Id="rId7" Type="http://schemas.openxmlformats.org/officeDocument/2006/relationships/hyperlink" Target="https://www.gov.uk/government/publications/uk-5-year-antimicrobial-resistance-strategy-2013-to-2018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hs.uk/news/2007/january08/pages/antibioticresistancemeasures.aspx" TargetMode="External"/><Relationship Id="rId5" Type="http://schemas.openxmlformats.org/officeDocument/2006/relationships/hyperlink" Target="https://www.who.int/en/news-room/fact-sheets/detail/antibiotic-resistance" TargetMode="External"/><Relationship Id="rId4" Type="http://schemas.openxmlformats.org/officeDocument/2006/relationships/hyperlink" Target="https://www.ncbi.nlm.nih.gov/books/NBK209710/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news/2007/january08/pages/antibioticresistancemeasures.aspx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ov.uk/government/publications/uk-5-year-antimicrobial-resistance-strategy-2013-to-2018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health-topics/vaccines-and-immunization#tab=tab_1" TargetMode="External"/><Relationship Id="rId7" Type="http://schemas.openxmlformats.org/officeDocument/2006/relationships/hyperlink" Target="https://www.medicinenet.com/script/main/art.asp?articlekey=229897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who.int/blueprint/priority-diseases/key-action/Novel-Coronavirus_Landscape_nCoV-4april2020.pdf?ua=1" TargetMode="External"/><Relationship Id="rId5" Type="http://schemas.openxmlformats.org/officeDocument/2006/relationships/hyperlink" Target="https://www.gov.uk/government/publications/uk-5-year-antimicrobial-resistance-strategy-2013-to-2018" TargetMode="External"/><Relationship Id="rId4" Type="http://schemas.openxmlformats.org/officeDocument/2006/relationships/hyperlink" Target="https://www.who.int/en/news-room/fact-sheets/detail/immunization-coverage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health-topics/vaccines-and-immunization#tab=tab_1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gov.uk/government/publications/uk-5-year-antimicrobial-resistance-strategy-2013-to-2018" TargetMode="External"/><Relationship Id="rId4" Type="http://schemas.openxmlformats.org/officeDocument/2006/relationships/hyperlink" Target="https://www.who.int/en/news-room/fact-sheets/detail/immunization-coverage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live-well/healthy-body/best-way-to-wash-your-hands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Ask pupils to raise their hand if they </a:t>
            </a:r>
            <a:r>
              <a:rPr lang="en-US" dirty="0"/>
              <a:t>know why so many people around the world have been wearing facemasks recently. If required, </a:t>
            </a:r>
            <a:r>
              <a:rPr lang="en-GB" dirty="0"/>
              <a:t>explain that this has been due to the recent pandemic known as </a:t>
            </a:r>
            <a:r>
              <a:rPr lang="en-US" b="1" dirty="0">
                <a:solidFill>
                  <a:srgbClr val="00B0F0"/>
                </a:solidFill>
              </a:rPr>
              <a:t>coronavirus.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49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 the information to pupils to remind them of the different ways they can protect themselves in the future.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(If government guidelines still suggest to do so, explain to pupils that where possible people should also socially distance. </a:t>
            </a:r>
            <a:r>
              <a:rPr lang="en-US" i="1" dirty="0" err="1"/>
              <a:t>Emphasise</a:t>
            </a:r>
            <a:r>
              <a:rPr lang="en-US" i="1" dirty="0"/>
              <a:t> that masks and PPE are expected to be worn by adults, not young people). </a:t>
            </a:r>
            <a:endParaRPr lang="en-GB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r>
              <a:rPr lang="en-US" b="1" u="sng" dirty="0"/>
              <a:t>References: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https://www.nhs.uk/live-well/healthy-body/best-way-to-wash-your-hands/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</a:t>
            </a:r>
            <a:r>
              <a:rPr lang="en-GB" dirty="0"/>
              <a:t>September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https://www.cdc.gov/healthywater/hygiene/etiquette/coughing_sneezing.html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</a:t>
            </a:r>
            <a:r>
              <a:rPr lang="en-GB" dirty="0"/>
              <a:t>September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GB" dirty="0">
                <a:hlinkClick r:id="rId5"/>
              </a:rPr>
              <a:t>https://www.ecdc.europa.eu/sites/default/files/documents/COVID-19-use-face-masks-community.pdf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</a:t>
            </a:r>
            <a:r>
              <a:rPr lang="en-GB" dirty="0"/>
              <a:t>September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50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 the information to pupils to remind them of the different ways they can protect themselves in the future.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1" u="sng" dirty="0"/>
              <a:t>References: </a:t>
            </a:r>
          </a:p>
          <a:p>
            <a:r>
              <a:rPr lang="en-GB" dirty="0"/>
              <a:t>Numbers came from Pfizer superbugs PPT and WAAW assembly.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https://www.nhs.uk/live-well/healthy-body/best-way-to-wash-your-hands/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</a:t>
            </a:r>
            <a:r>
              <a:rPr lang="en-GB" dirty="0"/>
              <a:t>September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dirty="0">
                <a:hlinkClick r:id="rId4"/>
              </a:rPr>
              <a:t>https://www.nhs.uk/live-well/healthy-body/how-to-prevent-germs-from-spreading/</a:t>
            </a:r>
            <a:r>
              <a:rPr lang="en-GB" dirty="0"/>
              <a:t> Accessed September 2020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85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 the information to pupils to remind them of the different ways they can protect themselves in the future.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1" u="sng" dirty="0"/>
              <a:t>References: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dirty="0">
                <a:hlinkClick r:id="rId3"/>
              </a:rPr>
              <a:t>https://www.nhs.uk/live-well/healthy-body/how-to-prevent-germs-from-spreading/</a:t>
            </a:r>
            <a:r>
              <a:rPr lang="en-GB" dirty="0"/>
              <a:t> Accessed September 2020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65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 the information to pupils to remind them of the different ways they can protect themselves in the future.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1" u="sng" dirty="0"/>
              <a:t>References: </a:t>
            </a:r>
          </a:p>
          <a:p>
            <a:r>
              <a:rPr lang="en-GB" dirty="0"/>
              <a:t>Numbers came from Pfizer superbugs PPT and WAAW assembly.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7 </a:t>
            </a:r>
            <a:r>
              <a:rPr lang="en-GB" dirty="0"/>
              <a:t>- </a:t>
            </a:r>
            <a:r>
              <a:rPr lang="en-GB" dirty="0">
                <a:hlinkClick r:id="rId3"/>
              </a:rPr>
              <a:t>https://www.who.int/en/news-room/fact-sheets/detail/antibiotic-resistance</a:t>
            </a:r>
            <a:r>
              <a:rPr lang="en-GB" dirty="0"/>
              <a:t> Accessed September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https://www.nhs.uk/live-well/healthy-body/best-way-to-wash-your-hands/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</a:t>
            </a:r>
            <a:r>
              <a:rPr lang="en-GB" dirty="0"/>
              <a:t>September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dirty="0">
                <a:hlinkClick r:id="rId5"/>
              </a:rPr>
              <a:t>https://www.nhs.uk/live-well/healthy-body/how-to-prevent-germs-from-spreading/</a:t>
            </a:r>
            <a:r>
              <a:rPr lang="en-GB" dirty="0"/>
              <a:t> Accessed September 2020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13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 the information to pupils to remind them of the different ways they can protect themselves in the future.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1" u="sng" dirty="0"/>
              <a:t>References: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en-GB" dirty="0"/>
              <a:t> - </a:t>
            </a:r>
            <a:r>
              <a:rPr lang="en-GB" dirty="0">
                <a:hlinkClick r:id="rId3"/>
              </a:rPr>
              <a:t>https://www.who.int/en/news-room/fact-sheets/detail/antibiotic-resistance</a:t>
            </a:r>
            <a:r>
              <a:rPr lang="en-GB" dirty="0"/>
              <a:t> Accessed September 2020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8</a:t>
            </a:r>
            <a:r>
              <a:rPr lang="en-US" dirty="0"/>
              <a:t>-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https://www.nhs.uk/news/2007/january08/pages/antibioticresistancemeasures.aspx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</a:t>
            </a:r>
            <a:r>
              <a:rPr lang="en-GB" dirty="0"/>
              <a:t>September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19</a:t>
            </a:r>
            <a:r>
              <a:rPr lang="en-GB" dirty="0"/>
              <a:t> - </a:t>
            </a:r>
            <a:r>
              <a:rPr lang="en-GB" dirty="0">
                <a:hlinkClick r:id="rId5"/>
              </a:rPr>
              <a:t>https://www.england.nhs.uk/blog/why-taking-fewer-antibiotics-is-good-for-you/</a:t>
            </a:r>
            <a:r>
              <a:rPr lang="en-GB" dirty="0"/>
              <a:t>Accessed September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49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 the information to pupils to remind them of the different ways they can protect themselves in the future.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1" u="sng" dirty="0"/>
              <a:t>References: </a:t>
            </a:r>
          </a:p>
          <a:p>
            <a:r>
              <a:rPr lang="en-GB" dirty="0"/>
              <a:t>Numbers came from Pfizer superbugs PPT and WAAW assembly.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7</a:t>
            </a:r>
            <a:r>
              <a:rPr lang="en-GB" dirty="0"/>
              <a:t>- </a:t>
            </a:r>
            <a:r>
              <a:rPr lang="en-GB" dirty="0">
                <a:hlinkClick r:id="rId3"/>
              </a:rPr>
              <a:t>https://www.who.int/en/news-room/fact-sheets/detail/antibiotic-resistance</a:t>
            </a:r>
            <a:r>
              <a:rPr lang="en-GB" dirty="0"/>
              <a:t> Accessed September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https://www.nhs.uk/live-well/healthy-body/best-way-to-wash-your-hands/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</a:t>
            </a:r>
            <a:r>
              <a:rPr lang="en-GB" dirty="0"/>
              <a:t>September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dirty="0">
                <a:hlinkClick r:id="rId5"/>
              </a:rPr>
              <a:t>https://www.nhs.uk/live-well/healthy-body/how-to-prevent-germs-from-spreading/</a:t>
            </a:r>
            <a:r>
              <a:rPr lang="en-GB" dirty="0"/>
              <a:t> Accessed September 2020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05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 the information to pupils to highlight Superbugs: Join The Fight Competition.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1" u="sng" dirty="0"/>
              <a:t>References: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en-GB" dirty="0"/>
              <a:t> - </a:t>
            </a:r>
            <a:r>
              <a:rPr lang="en-GB" dirty="0">
                <a:hlinkClick r:id="rId3"/>
              </a:rPr>
              <a:t>https://www.who.int/en/news-room/fact-sheets/detail/antibiotic-resistance</a:t>
            </a:r>
            <a:r>
              <a:rPr lang="en-GB" dirty="0"/>
              <a:t> Accessed September 2020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11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 the information to pupils to highlight Superbugs: Join The Fight Competition.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1" u="sng" dirty="0"/>
              <a:t>References: </a:t>
            </a:r>
          </a:p>
          <a:p>
            <a:r>
              <a:rPr lang="en-GB" dirty="0"/>
              <a:t>N/A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93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 the information to pupils to highlight Superbugs: Join The Fight Competition.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1" u="sng" dirty="0"/>
              <a:t>References: </a:t>
            </a:r>
          </a:p>
          <a:p>
            <a:r>
              <a:rPr lang="en-GB" dirty="0"/>
              <a:t>Numbers came from Pfizer superbugs PPT and WAAW assembly.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7</a:t>
            </a:r>
            <a:r>
              <a:rPr lang="en-GB" dirty="0"/>
              <a:t> - </a:t>
            </a:r>
            <a:r>
              <a:rPr lang="en-GB" dirty="0">
                <a:hlinkClick r:id="rId3"/>
              </a:rPr>
              <a:t>https://www.who.int/en/news-room/fact-sheets/detail/antibiotic-resistance</a:t>
            </a:r>
            <a:r>
              <a:rPr lang="en-GB" dirty="0"/>
              <a:t> Accessed September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https://www.nhs.uk/live-well/healthy-body/best-way-to-wash-your-hands/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</a:t>
            </a:r>
            <a:r>
              <a:rPr lang="en-GB" dirty="0"/>
              <a:t>September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dirty="0">
                <a:hlinkClick r:id="rId5"/>
              </a:rPr>
              <a:t>https://www.nhs.uk/live-well/healthy-body/how-to-prevent-germs-from-spreading/</a:t>
            </a:r>
            <a:r>
              <a:rPr lang="en-GB" dirty="0"/>
              <a:t> Accessed September 2020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Read through content on the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Ensure young people understand the meaning of a pandemic and how it does not only impact everyone in the UK, but lots of countries all over the world. </a:t>
            </a:r>
            <a:endParaRPr lang="en-US" i="1" dirty="0"/>
          </a:p>
          <a:p>
            <a:endParaRPr lang="en-US" dirty="0"/>
          </a:p>
          <a:p>
            <a:r>
              <a:rPr lang="en-US" b="1" u="sng" dirty="0"/>
              <a:t>References: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1</a:t>
            </a:r>
            <a:r>
              <a:rPr lang="en-US" dirty="0"/>
              <a:t> - </a:t>
            </a:r>
            <a:r>
              <a:rPr lang="en-GB" dirty="0">
                <a:hlinkClick r:id="rId3"/>
              </a:rPr>
              <a:t>https://www.who.int/emergencies/diseases/novel-coronavirus-2019</a:t>
            </a:r>
            <a:r>
              <a:rPr lang="en-GB" dirty="0"/>
              <a:t> Accessed September 2020</a:t>
            </a:r>
            <a:endParaRPr lang="en-US" dirty="0"/>
          </a:p>
          <a:p>
            <a:r>
              <a:rPr lang="en-US" b="1" dirty="0"/>
              <a:t>2</a:t>
            </a:r>
            <a:r>
              <a:rPr lang="en-US" dirty="0"/>
              <a:t> - </a:t>
            </a:r>
            <a:r>
              <a:rPr lang="en-GB" dirty="0">
                <a:hlinkClick r:id="rId4"/>
              </a:rPr>
              <a:t>https://www.who.int/emergencies/diseases/novel-coronavirus-2019/question-and-answers-hub/q-a-detail/q-a-coronaviruses</a:t>
            </a:r>
            <a:r>
              <a:rPr lang="en-GB" dirty="0"/>
              <a:t> Accessed September 2020</a:t>
            </a:r>
            <a:endParaRPr lang="en-US" dirty="0"/>
          </a:p>
          <a:p>
            <a:r>
              <a:rPr lang="en-US" b="1" dirty="0"/>
              <a:t>3</a:t>
            </a:r>
            <a:r>
              <a:rPr lang="en-US" dirty="0"/>
              <a:t> -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https://www.who.int/csr/disease/swineflu/frequently_asked_questions/pandemic/en/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</a:t>
            </a:r>
            <a:r>
              <a:rPr lang="en-GB" dirty="0"/>
              <a:t>September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InformedHealth.org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[Internet]. Cologne, Germany: Institute for Quality and Efficiency in Health Care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IQWiG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 2006-. What are microbes? 2010 Oct 6 [Updated 2019 Aug 29]. Available from: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https://www.ncbi.nlm.nih.gov/books/NBK279387/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Accessed </a:t>
            </a:r>
            <a:r>
              <a:rPr lang="en-GB" dirty="0"/>
              <a:t>September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dirty="0">
                <a:hlinkClick r:id="rId7"/>
              </a:rPr>
              <a:t>https://kids.britannica.com/students/article/human-disease/274019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Accessed </a:t>
            </a:r>
            <a:r>
              <a:rPr lang="en-GB" dirty="0"/>
              <a:t>September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25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Checking the learning. Ask pupils to place thumbs up if they think the statement is true, and thumbs down if they think the statement is false. </a:t>
            </a:r>
            <a:r>
              <a:rPr lang="en-US" dirty="0"/>
              <a:t>(Answers should reveal themselves on click).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1" u="sng" dirty="0"/>
              <a:t>References: </a:t>
            </a:r>
          </a:p>
          <a:p>
            <a:r>
              <a:rPr lang="en-US" b="1" dirty="0"/>
              <a:t>2</a:t>
            </a:r>
            <a:r>
              <a:rPr lang="en-US" dirty="0"/>
              <a:t> - </a:t>
            </a:r>
            <a:r>
              <a:rPr lang="en-GB" dirty="0">
                <a:hlinkClick r:id="rId3"/>
              </a:rPr>
              <a:t>https://www.who.int/emergencies/diseases/novel-coronavirus-2019/question-and-answers-hub/q-a-detail/q-a-coronaviruses</a:t>
            </a:r>
            <a:r>
              <a:rPr lang="en-GB" dirty="0"/>
              <a:t> Accessed September 2020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3 </a:t>
            </a:r>
            <a:r>
              <a:rPr lang="en-US" dirty="0"/>
              <a:t>-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https://www.who.int/csr/disease/swineflu/frequently_asked_questions/pandemic/en/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</a:t>
            </a:r>
            <a:r>
              <a:rPr lang="en-GB" dirty="0"/>
              <a:t>September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InformedHealth.org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[Internet]. Cologne, Germany: Institute for Quality and Efficiency in Health Care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IQWiG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 2006-. What are microbes? 2010 Oct 6 [Updated 2019 Aug 29]. Available from: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https://www.ncbi.nlm.nih.gov/books/NBK279387/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Accessed </a:t>
            </a:r>
            <a:r>
              <a:rPr lang="en-GB" dirty="0"/>
              <a:t>September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78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Read through content in the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Important that pupils understand that using antibiotics for things such as the common cold, flu or even coronavirus, will not work as these are viruses.  </a:t>
            </a:r>
          </a:p>
          <a:p>
            <a:endParaRPr lang="en-US" dirty="0"/>
          </a:p>
          <a:p>
            <a:r>
              <a:rPr lang="en-US" b="1" u="sng" dirty="0"/>
              <a:t>References: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2</a:t>
            </a:r>
            <a:r>
              <a:rPr lang="en-US" dirty="0"/>
              <a:t> - </a:t>
            </a:r>
            <a:r>
              <a:rPr lang="en-GB" dirty="0">
                <a:hlinkClick r:id="rId3"/>
              </a:rPr>
              <a:t>https://www.who.int/emergencies/diseases/novel-coronavirus-2019/question-and-answers-hub/q-a-detail/q-a-coronaviruses</a:t>
            </a:r>
            <a:r>
              <a:rPr lang="en-GB" dirty="0"/>
              <a:t> Accessed September 2020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6</a:t>
            </a:r>
            <a:r>
              <a:rPr lang="en-GB" dirty="0"/>
              <a:t> 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Drexler M; Institute of Medicine (US). What You Need to Know About Infectious Disease. Washington (DC): National Academies Press (US); 2010. I, How Infection Works. Available from: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https://www.ncbi.nlm.nih.gov/books/NBK209710/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</a:t>
            </a:r>
            <a:r>
              <a:rPr lang="en-GB" dirty="0"/>
              <a:t>September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b="1" dirty="0"/>
              <a:t>7 </a:t>
            </a:r>
            <a:r>
              <a:rPr lang="en-GB" dirty="0"/>
              <a:t>– </a:t>
            </a:r>
            <a:r>
              <a:rPr lang="en-GB" dirty="0">
                <a:hlinkClick r:id="rId5"/>
              </a:rPr>
              <a:t>https://www.who.int/en/news-room/fact-sheets/detail/antibiotic-resistance</a:t>
            </a:r>
            <a:r>
              <a:rPr lang="en-GB" dirty="0"/>
              <a:t> Accessed September 2020</a:t>
            </a:r>
          </a:p>
          <a:p>
            <a:r>
              <a:rPr lang="en-US" b="1" dirty="0"/>
              <a:t>8</a:t>
            </a:r>
            <a:r>
              <a:rPr lang="en-US" dirty="0"/>
              <a:t> -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https://www.nhs.uk/news/2007/january08/pages/antibioticresistancemeasures.aspx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</a:t>
            </a:r>
            <a:r>
              <a:rPr lang="en-GB" dirty="0"/>
              <a:t>September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9 </a:t>
            </a:r>
            <a:r>
              <a:rPr lang="en-GB" dirty="0"/>
              <a:t>- </a:t>
            </a:r>
            <a:r>
              <a:rPr lang="en-GB" dirty="0">
                <a:hlinkClick r:id="rId7"/>
              </a:rPr>
              <a:t>https://www.gov.uk/government/publications/uk-5-year-antimicrobial-resistance-strategy-2013-to-2018</a:t>
            </a:r>
            <a:r>
              <a:rPr lang="en-GB" dirty="0"/>
              <a:t> Accessed September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36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Checking the learning. Ask pupils to place thumbs up if they think the statement is true, and thumbs down if they think the statement is false. </a:t>
            </a:r>
            <a:r>
              <a:rPr lang="en-US" dirty="0"/>
              <a:t>(Answers should reveal themselves on click).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1" u="sng" dirty="0"/>
              <a:t>References: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8</a:t>
            </a:r>
            <a:r>
              <a:rPr lang="en-US" dirty="0"/>
              <a:t> -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https://www.nhs.uk/news/2007/january08/pages/antibioticresistancemeasures.aspx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</a:t>
            </a:r>
            <a:r>
              <a:rPr lang="en-GB" dirty="0"/>
              <a:t>September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9</a:t>
            </a:r>
            <a:r>
              <a:rPr lang="en-GB" dirty="0"/>
              <a:t>- </a:t>
            </a:r>
            <a:r>
              <a:rPr lang="en-GB" dirty="0">
                <a:hlinkClick r:id="rId4"/>
              </a:rPr>
              <a:t>https://www.gov.uk/government/publications/uk-5-year-antimicrobial-resistance-strategy-2013-to-2018</a:t>
            </a:r>
            <a:r>
              <a:rPr lang="en-GB" dirty="0"/>
              <a:t> Accessed September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53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Read through content in the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1" dirty="0"/>
              <a:t>Further information from WHO factsheet:</a:t>
            </a:r>
            <a:r>
              <a:rPr lang="en-GB" b="0" i="1" baseline="30000" dirty="0"/>
              <a:t>13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More than 1 billion children vaccinated over the last decade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Most children today receive lifesaving vaccines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Uptake of new and underused vaccines is increasing.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An estimated 19.7 million children under the age of one year did not receive basic vaccines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US" b="1" u="sng" dirty="0"/>
          </a:p>
          <a:p>
            <a:r>
              <a:rPr lang="en-US" b="1" u="sng" dirty="0"/>
              <a:t>References: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10</a:t>
            </a:r>
            <a:r>
              <a:rPr lang="en-US" dirty="0"/>
              <a:t>=  </a:t>
            </a:r>
            <a:r>
              <a:rPr lang="en-GB" dirty="0">
                <a:hlinkClick r:id="rId3"/>
              </a:rPr>
              <a:t>https://www.who.int/health-topics/vaccines-and-immunization#tab=tab_1</a:t>
            </a:r>
            <a:r>
              <a:rPr lang="en-GB" dirty="0"/>
              <a:t> Accessed September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11</a:t>
            </a:r>
            <a:r>
              <a:rPr lang="en-GB" dirty="0"/>
              <a:t>= </a:t>
            </a:r>
            <a:r>
              <a:rPr lang="en-GB" dirty="0">
                <a:hlinkClick r:id="rId4"/>
              </a:rPr>
              <a:t>https://www.who.int/en/news-room/fact-sheets/detail/immunization-coverage</a:t>
            </a:r>
            <a:r>
              <a:rPr lang="en-GB" dirty="0"/>
              <a:t> Accessed September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12</a:t>
            </a:r>
            <a:r>
              <a:rPr lang="en-US" dirty="0"/>
              <a:t>= </a:t>
            </a:r>
            <a:r>
              <a:rPr lang="en-GB" dirty="0">
                <a:hlinkClick r:id="rId5"/>
              </a:rPr>
              <a:t>https://www.gov.uk/government/publications/uk-5-year-antimicrobial-resistance-strategy-2013-to-2018</a:t>
            </a:r>
            <a:r>
              <a:rPr lang="en-GB" dirty="0"/>
              <a:t> Accessed September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</a:t>
            </a:r>
            <a:r>
              <a:rPr lang="en-GB" dirty="0">
                <a:hlinkClick r:id="rId6"/>
              </a:rPr>
              <a:t>https://www.who.int/blueprint/priority-diseases/key-action/Novel-Coronavirus_Landscape_nCoV-4april2020.pdf?ua=1</a:t>
            </a:r>
            <a:r>
              <a:rPr lang="en-GB" dirty="0"/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Accessed </a:t>
            </a:r>
            <a:r>
              <a:rPr lang="en-GB" dirty="0"/>
              <a:t>September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2020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14 </a:t>
            </a:r>
            <a:r>
              <a:rPr lang="en-GB" dirty="0"/>
              <a:t>= </a:t>
            </a:r>
            <a:r>
              <a:rPr lang="en-GB" dirty="0">
                <a:hlinkClick r:id="rId7"/>
              </a:rPr>
              <a:t>https://www.medicinenet.com/script/main/art.asp?articlekey=229897</a:t>
            </a:r>
            <a:r>
              <a:rPr lang="en-GB" dirty="0"/>
              <a:t> Accessed September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15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Checking the learning. Ask pupils to place thumbs up if they think the statement is true, and thumbs down if they think the statement is false. </a:t>
            </a:r>
            <a:r>
              <a:rPr lang="en-US" dirty="0"/>
              <a:t>(Answers should reveal themselves on click).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1" u="sng" dirty="0"/>
              <a:t>References: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10</a:t>
            </a:r>
            <a:r>
              <a:rPr lang="en-US" dirty="0"/>
              <a:t>=  </a:t>
            </a:r>
            <a:r>
              <a:rPr lang="en-GB" dirty="0">
                <a:hlinkClick r:id="rId3"/>
              </a:rPr>
              <a:t>https://www.who.int/health-topics/vaccines-and-immunization#tab=tab_1</a:t>
            </a:r>
            <a:r>
              <a:rPr lang="en-GB" dirty="0"/>
              <a:t> Accessed September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11</a:t>
            </a:r>
            <a:r>
              <a:rPr lang="en-GB" dirty="0"/>
              <a:t>= </a:t>
            </a:r>
            <a:r>
              <a:rPr lang="en-GB" dirty="0">
                <a:hlinkClick r:id="rId4"/>
              </a:rPr>
              <a:t>https://www.who.int/en/news-room/fact-sheets/detail/immunization-coverage</a:t>
            </a:r>
            <a:r>
              <a:rPr lang="en-GB" dirty="0"/>
              <a:t> Accessed September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12</a:t>
            </a:r>
            <a:r>
              <a:rPr lang="en-US" dirty="0"/>
              <a:t>= </a:t>
            </a:r>
            <a:r>
              <a:rPr lang="en-GB" dirty="0">
                <a:hlinkClick r:id="rId5"/>
              </a:rPr>
              <a:t>https://www.gov.uk/government/publications/uk-5-year-antimicrobial-resistance-strategy-2013-to-2018</a:t>
            </a:r>
            <a:r>
              <a:rPr lang="en-GB" dirty="0"/>
              <a:t> Accessed September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06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 the information to pupils to remind them of the different ways they can protect themselves in the future.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1" u="sng" dirty="0"/>
              <a:t>References: </a:t>
            </a:r>
          </a:p>
          <a:p>
            <a:r>
              <a:rPr lang="en-GB" dirty="0"/>
              <a:t>Numbers came from Pfizer superbugs PPT and WAAW assembly.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92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Delivery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 the information to pupils to remind them of the different ways they can protect themselves in the future.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1" u="sng" dirty="0"/>
              <a:t>References: </a:t>
            </a:r>
          </a:p>
          <a:p>
            <a:r>
              <a:rPr lang="en-GB" dirty="0"/>
              <a:t>Numbers came from Pfizer superbugs PPT and WAAW assembly.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https://www.nhs.uk/live-well/healthy-body/best-way-to-wash-your-hands/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Accessed </a:t>
            </a:r>
            <a:r>
              <a:rPr lang="en-GB" dirty="0"/>
              <a:t>September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F1A06-01D6-3248-924C-D9D70A41D8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CCE3-3126-344A-A980-E9390F0D2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1EF249-2973-0A40-BDFA-CDD88D25F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E8ADE-6972-D841-A54E-C1028230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8402-DDED-D44E-A60D-58D48A3E9722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C15B9-CC65-AD40-8427-3A9121FEC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441F7-CEBE-5A41-91D7-40C6BBD7C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F59E-87E1-1544-B57D-35FC594B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2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A20CA-833C-C447-A34A-DC12E849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478B1-35F6-D649-AD61-C4F8D948B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57146-F6F2-1C49-B2FC-52B4600B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8402-DDED-D44E-A60D-58D48A3E9722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9BF33-8551-CF44-8201-1314C482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9B874-69F3-1D43-A1E7-ED9355D6F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F59E-87E1-1544-B57D-35FC594B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84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BDF23B-95E8-AC42-AB10-A7B8DF9347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024E4B-F435-A24D-8301-C71F0F855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89E54-BCBD-FF4E-8637-B0E787F9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8402-DDED-D44E-A60D-58D48A3E9722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C6E36-3768-AB42-BD67-D12B844A8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87801-2439-E64F-AE9C-8A39D31EC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F59E-87E1-1544-B57D-35FC594B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2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9DF2E-8AB9-8749-9C05-B941D09C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16CC7-4D16-5046-890D-F0F1E8C74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B798F-F687-EA4A-A7F9-CAAFF2067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8402-DDED-D44E-A60D-58D48A3E9722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4A133-95D9-3D4C-9D6F-8EBAAE21C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6DCC6-BC72-F642-9E86-9D246929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F59E-87E1-1544-B57D-35FC594B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9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D8DFF-9DB0-0E45-9CFB-FD5669118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80BD3-2F33-9A42-A373-E8F4F459D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556D3-C23E-D942-A62D-1E667C33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8402-DDED-D44E-A60D-58D48A3E9722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DCB5C-C769-E844-B7FD-F9D63714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A7463-5E50-4144-BD61-97713895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F59E-87E1-1544-B57D-35FC594B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3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14A59-4579-4449-8DFB-0E4B3BEC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1B47A-BDCD-C44C-9F1A-972C2A128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05CDB-BAF1-D643-A6F1-50B8AF5D9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44CAE-FBD6-FD41-B913-1690178D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8402-DDED-D44E-A60D-58D48A3E9722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5CD60-43DE-DE41-AEF1-44D8F1DDB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E2AB9-FAE3-814C-9A8B-9E590038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F59E-87E1-1544-B57D-35FC594B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4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2524F-879D-6B4E-A1A6-C25BCB4C9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11B63-0E97-2040-9239-FDB3EE48D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B7BB50-DD21-8440-B381-F685B1FF3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2DA855-1A2D-954F-BAD7-8DB01F65D7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BFCBB-983A-5946-9269-67B4AF4F54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52356-B4B9-2D4D-91A8-E2141BBC4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8402-DDED-D44E-A60D-58D48A3E9722}" type="datetimeFigureOut">
              <a:rPr lang="en-US" smtClean="0"/>
              <a:t>9/23/20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40085B-DD24-A441-B010-F75EE2B5B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FF1D3A-940C-0343-8DEC-CC8E403A9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F59E-87E1-1544-B57D-35FC594B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9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F965E-9870-F84F-9A59-FFA7F8B7E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DA7B9-EEA8-9F4C-93F4-40DFCE4E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8402-DDED-D44E-A60D-58D48A3E9722}" type="datetimeFigureOut">
              <a:rPr lang="en-US" smtClean="0"/>
              <a:t>9/23/20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E1E54F-CDF4-CB4F-B181-298D23149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5A3D7-6B3E-B641-B40F-CA83A44D6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F59E-87E1-1544-B57D-35FC594B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43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7D66B6-B9C0-0C48-AB3F-102E98816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8402-DDED-D44E-A60D-58D48A3E9722}" type="datetimeFigureOut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E2420-9A23-8946-9FCC-8FAE7A338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FA6CD-B5EE-FF4A-AE42-95F5C1357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F59E-87E1-1544-B57D-35FC594B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C6328-5C93-7844-922F-3FB299E7D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AC20A-DC0D-F042-BB4E-80DAFD1A3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727DB-3553-644D-BF6D-5E2616486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2A097-BA94-EB45-ABA7-385BB5FC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8402-DDED-D44E-A60D-58D48A3E9722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518AF-31F0-F548-AE8E-D6A50A8A6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A0ADF-2EF1-9340-9A03-9C284E4C3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F59E-87E1-1544-B57D-35FC594B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7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3E3A5-A59A-E548-AF3C-891397AD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A8B93A-FD6C-674E-A873-2999D5FDF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70AE5-07EC-294B-B94F-284273864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E729A-D293-9F4C-A490-FE8E4F4DA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8402-DDED-D44E-A60D-58D48A3E9722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E0839-4FA6-1E4E-A6F2-AE5EFE20E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DCA58-A2C2-D548-BF8C-F5030C5B8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4F59E-87E1-1544-B57D-35FC594B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7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9E38C9-B5AF-A047-8207-5EE6521D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2EEE9-5872-1F44-9F65-F33F298E0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03083-0C08-AB4F-B335-8B1BB7DAF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D8402-DDED-D44E-A60D-58D48A3E9722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CEECD-E320-0145-8F29-B4A7F0000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2A002-6F78-824D-9944-AEFF8D457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4F59E-87E1-1544-B57D-35FC594B9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7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oobox.com/shmev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fish&#10;&#10;Description automatically generated">
            <a:extLst>
              <a:ext uri="{FF2B5EF4-FFF2-40B4-BE49-F238E27FC236}">
                <a16:creationId xmlns:a16="http://schemas.microsoft.com/office/drawing/2014/main" id="{730F2F96-0E18-1747-8C19-75095A042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26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BF66A61-CC72-504A-83AF-14B405497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11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E852CE9B-9151-6947-9AD8-FE3C80110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7540"/>
            <a:ext cx="121793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71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ck, flower&#10;&#10;Description automatically generated">
            <a:extLst>
              <a:ext uri="{FF2B5EF4-FFF2-40B4-BE49-F238E27FC236}">
                <a16:creationId xmlns:a16="http://schemas.microsoft.com/office/drawing/2014/main" id="{A65F1B39-0C18-8B47-B3E9-221A40B2A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50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&#10;&#10;Description automatically generated">
            <a:extLst>
              <a:ext uri="{FF2B5EF4-FFF2-40B4-BE49-F238E27FC236}">
                <a16:creationId xmlns:a16="http://schemas.microsoft.com/office/drawing/2014/main" id="{F59D4FDC-8D04-E248-AFFF-070B13577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44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25F0BC-AE82-F244-8BB5-07882D201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82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7A5C79-F67E-404B-9535-AEA382AF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8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312096A2-BBA2-8645-A6C8-485709630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20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creen&#10;&#10;Description automatically generated">
            <a:extLst>
              <a:ext uri="{FF2B5EF4-FFF2-40B4-BE49-F238E27FC236}">
                <a16:creationId xmlns:a16="http://schemas.microsoft.com/office/drawing/2014/main" id="{5B896B6D-7DDE-7645-B931-07EE92A9B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27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6C4C9-6106-B541-9A4A-490895D36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65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6BD6E9-E086-5941-A19A-10D0F3432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CE1EBA1E-5D72-0D4C-B13C-3C05D904DCE3}"/>
              </a:ext>
            </a:extLst>
          </p:cNvPr>
          <p:cNvSpPr/>
          <p:nvPr/>
        </p:nvSpPr>
        <p:spPr>
          <a:xfrm>
            <a:off x="8420669" y="6005015"/>
            <a:ext cx="2470244" cy="423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9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4990E0-59D4-F142-86F7-0EBC85A20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42" y="25908"/>
            <a:ext cx="12291514" cy="68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50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55078E-3506-FD49-9301-EF8E0E4C2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45" y="71005"/>
            <a:ext cx="12032302" cy="666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86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ke, photo, food, sitting&#10;&#10;Description automatically generated">
            <a:extLst>
              <a:ext uri="{FF2B5EF4-FFF2-40B4-BE49-F238E27FC236}">
                <a16:creationId xmlns:a16="http://schemas.microsoft.com/office/drawing/2014/main" id="{5AFA2F69-EEE6-8D40-9721-0C35499A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02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smart phone&#10;&#10;Description automatically generated">
            <a:extLst>
              <a:ext uri="{FF2B5EF4-FFF2-40B4-BE49-F238E27FC236}">
                <a16:creationId xmlns:a16="http://schemas.microsoft.com/office/drawing/2014/main" id="{541C27CD-92F9-8E44-BE38-33E93DA7C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5" y="20205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63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2F18A4F7-AA8B-BD44-92E9-E872500E4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06" y="38100"/>
            <a:ext cx="12247723" cy="6819900"/>
          </a:xfrm>
          <a:prstGeom prst="rect">
            <a:avLst/>
          </a:prstGeom>
        </p:spPr>
      </p:pic>
      <p:pic>
        <p:nvPicPr>
          <p:cNvPr id="15" name="Picture 14" descr="A picture containing outdoor, street, monitor, city&#10;&#10;Description automatically generated">
            <a:extLst>
              <a:ext uri="{FF2B5EF4-FFF2-40B4-BE49-F238E27FC236}">
                <a16:creationId xmlns:a16="http://schemas.microsoft.com/office/drawing/2014/main" id="{C87C87D2-41C7-6145-B489-7B9956DC6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33" y="31452"/>
            <a:ext cx="12148655" cy="671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2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9ED065-FBF2-2644-9954-CCD2E69BDD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00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C1FA9D-3D93-EB44-90A8-67F9F1034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06" y="38100"/>
            <a:ext cx="12247723" cy="6819900"/>
          </a:xfrm>
          <a:prstGeom prst="rect">
            <a:avLst/>
          </a:prstGeom>
        </p:spPr>
      </p:pic>
      <p:pic>
        <p:nvPicPr>
          <p:cNvPr id="6" name="Picture 5" descr="A picture containing outdoor, monitor, street, city&#10;&#10;Description automatically generated">
            <a:extLst>
              <a:ext uri="{FF2B5EF4-FFF2-40B4-BE49-F238E27FC236}">
                <a16:creationId xmlns:a16="http://schemas.microsoft.com/office/drawing/2014/main" id="{C71B6E9D-9FA2-354B-8977-7DBA9A4F4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82" y="35797"/>
            <a:ext cx="12137735" cy="670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05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84D2B2-21F1-D84D-A22B-BF927830E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03" y="0"/>
            <a:ext cx="1206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7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EFA6CA94-3EE4-C748-949A-4F8EB8C91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" y="79665"/>
            <a:ext cx="12185651" cy="6785336"/>
          </a:xfrm>
          <a:prstGeom prst="rect">
            <a:avLst/>
          </a:prstGeom>
        </p:spPr>
      </p:pic>
      <p:pic>
        <p:nvPicPr>
          <p:cNvPr id="9" name="Picture 8" descr="A picture containing large, sitting, street, screen&#10;&#10;Description automatically generated">
            <a:extLst>
              <a:ext uri="{FF2B5EF4-FFF2-40B4-BE49-F238E27FC236}">
                <a16:creationId xmlns:a16="http://schemas.microsoft.com/office/drawing/2014/main" id="{D955FEE6-5744-A743-A694-2C02E840A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45" y="78510"/>
            <a:ext cx="12054606" cy="668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46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person&#10;&#10;Description automatically generated">
            <a:extLst>
              <a:ext uri="{FF2B5EF4-FFF2-40B4-BE49-F238E27FC236}">
                <a16:creationId xmlns:a16="http://schemas.microsoft.com/office/drawing/2014/main" id="{6CC3A694-E85E-E24A-88B9-88BAAB7DA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0" y="77355"/>
            <a:ext cx="12074810" cy="667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31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111E78B6A64A4ABC49F6E8A6C0F120" ma:contentTypeVersion="10" ma:contentTypeDescription="Create a new document." ma:contentTypeScope="" ma:versionID="7309fb3cdd1f568957477c32f7c9fa48">
  <xsd:schema xmlns:xsd="http://www.w3.org/2001/XMLSchema" xmlns:xs="http://www.w3.org/2001/XMLSchema" xmlns:p="http://schemas.microsoft.com/office/2006/metadata/properties" xmlns:ns2="00e2d611-72f5-4ba6-b6f2-33179a00034e" targetNamespace="http://schemas.microsoft.com/office/2006/metadata/properties" ma:root="true" ma:fieldsID="c79be5d280dfd5d182b1d725da050801" ns2:_="">
    <xsd:import namespace="00e2d611-72f5-4ba6-b6f2-33179a0003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e2d611-72f5-4ba6-b6f2-33179a0003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5522E8-0542-4DA6-B922-D329EAD28EC5}"/>
</file>

<file path=customXml/itemProps2.xml><?xml version="1.0" encoding="utf-8"?>
<ds:datastoreItem xmlns:ds="http://schemas.openxmlformats.org/officeDocument/2006/customXml" ds:itemID="{D04AEC41-487F-4F10-B788-3A97FDB7F200}"/>
</file>

<file path=customXml/itemProps3.xml><?xml version="1.0" encoding="utf-8"?>
<ds:datastoreItem xmlns:ds="http://schemas.openxmlformats.org/officeDocument/2006/customXml" ds:itemID="{1A3BC970-E58C-489B-9958-E7EC18298FF0}"/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1706</Words>
  <Application>Microsoft Macintosh PowerPoint</Application>
  <PresentationFormat>Widescreen</PresentationFormat>
  <Paragraphs>147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Bukelwa Kunene</dc:creator>
  <cp:keywords/>
  <dc:description/>
  <cp:lastModifiedBy>Alex Haworth</cp:lastModifiedBy>
  <cp:revision>17</cp:revision>
  <dcterms:created xsi:type="dcterms:W3CDTF">2020-08-26T16:21:20Z</dcterms:created>
  <dcterms:modified xsi:type="dcterms:W3CDTF">2020-09-23T13:23:54Z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0x01010024111E78B6A64A4ABC49F6E8A6C0F120</vt:lpwstr>
  </property>
</Properties>
</file>