
<file path=[Content_Types].xml><?xml version="1.0" encoding="utf-8"?>
<Types xmlns="http://schemas.openxmlformats.org/package/2006/content-types">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7" r:id="rId12"/>
    <p:sldId id="268" r:id="rId13"/>
    <p:sldId id="269" r:id="rId14"/>
    <p:sldId id="273" r:id="rId15"/>
    <p:sldId id="277" r:id="rId16"/>
    <p:sldId id="270" r:id="rId17"/>
    <p:sldId id="271" r:id="rId18"/>
    <p:sldId id="274" r:id="rId19"/>
    <p:sldId id="275" r:id="rId20"/>
    <p:sldId id="276" r:id="rId21"/>
  </p:sldIdLst>
  <p:sldSz cx="9906000" cy="6858000" type="A4"/>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na Tvrz" initials="" lastIdx="10" clrIdx="0"/>
  <p:cmAuthor id="1" name="" initials="" lastIdx="1" clrIdx="1"/>
  <p:cmAuthor id="2" name="Ben Ryall" initials="BR" lastIdx="6" clrIdx="2">
    <p:extLst/>
  </p:cmAuthor>
  <p:cmAuthor id="3" name="Sital Mistry" initials="SM" lastIdx="1" clrIdx="3">
    <p:extLst/>
  </p:cmAuthor>
  <p:cmAuthor id="4" name="Suzie Hardy" initials="SH" lastIdx="4" clrIdx="4">
    <p:extLst/>
  </p:cmAuthor>
  <p:cmAuthor id="5" name="Gemma Quickfall" initials="GQ" lastIdx="2"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463" autoAdjust="0"/>
    <p:restoredTop sz="83129" autoAdjust="0"/>
  </p:normalViewPr>
  <p:slideViewPr>
    <p:cSldViewPr snapToGrid="0">
      <p:cViewPr varScale="1">
        <p:scale>
          <a:sx n="105" d="100"/>
          <a:sy n="105" d="100"/>
        </p:scale>
        <p:origin x="432" y="192"/>
      </p:cViewPr>
      <p:guideLst>
        <p:guide orient="horz" pos="2160"/>
        <p:guide pos="31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064741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Start the assembly by telling pupils that they are about to join a special club – the PI Club – and go on a special mission as Plastic Investigators.</a:t>
            </a:r>
            <a:endParaRPr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0: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dirty="0">
                <a:solidFill>
                  <a:schemeClr val="dk1"/>
                </a:solidFill>
                <a:latin typeface="Calibri"/>
                <a:ea typeface="Calibri"/>
                <a:cs typeface="Calibri"/>
                <a:sym typeface="Calibri"/>
              </a:rPr>
              <a:t>Tell pupils that 45% of households in the UK recycle each week. That’s a lot of people, but it means that over half of UK households are throwing away things that could be recycled. </a:t>
            </a:r>
            <a:r>
              <a:rPr lang="en-GB" dirty="0"/>
              <a:t>Emphasise that more than half the waste thrown away each year could be recycled.</a:t>
            </a:r>
          </a:p>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spcBef>
                <a:spcPts val="0"/>
              </a:spcBef>
              <a:spcAft>
                <a:spcPts val="0"/>
              </a:spcAft>
              <a:buNone/>
            </a:pPr>
            <a:endParaRPr dirty="0"/>
          </a:p>
        </p:txBody>
      </p:sp>
      <p:sp>
        <p:nvSpPr>
          <p:cNvPr id="160" name="Google Shape;160;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2: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Why is it important to recycle? Explain to pupils that there are three big reasons.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Firstly, rubbish that is not recycled is often buried in big holes in the ground called ‘landfill sites’. (If you have a landfill site locally, you could refer to it, to help children understand this concept.)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Across the UK, these sites are filling up and no more are being opened. Sometimes our rubbish is put on ships and sent overseas, but other countries have too much rubbish as well and they don’t want to process our rubbish any more. </a:t>
            </a:r>
            <a:endParaRPr dirty="0"/>
          </a:p>
        </p:txBody>
      </p:sp>
      <p:sp>
        <p:nvSpPr>
          <p:cNvPr id="174" name="Google Shape;174;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3: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Secondly, recycling saves natural resources.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Natural or ‘raw’ resources are things like wood, oil, cotton, minerals, metals, coal and rubber. Some of these raw materials, like minerals, metals and coal, are buried in the earth. There is a fixed amount of them and once they’ve all been used, no more will be made. If we use recycled materials where we can, the Earth’s resources can be saved for future generations to use.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Other raw materials, like wood, cotton and rubber, can be grown, but using them requires forests to be cut down or natural habitats to be disrupted, affecting animals and ecosystems.</a:t>
            </a:r>
            <a:endParaRPr dirty="0"/>
          </a:p>
        </p:txBody>
      </p:sp>
      <p:sp>
        <p:nvSpPr>
          <p:cNvPr id="181" name="Google Shape;181;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4: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Finally, it takes a lot of energy to extract raw materials from the earth.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Making products from old, recycled materials uses much less energy.</a:t>
            </a:r>
            <a:endParaRPr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Using less energy has the added benefit of reducing the amount of greenhouse gases released into the air when fossil fuels are burnt. This helps to reduce air pollution and prevent climate change.</a:t>
            </a:r>
          </a:p>
        </p:txBody>
      </p:sp>
      <p:sp>
        <p:nvSpPr>
          <p:cNvPr id="188" name="Google Shape;18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8: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40" name="Google Shape;240;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chemeClr val="dk1"/>
                </a:solidFill>
                <a:latin typeface="Calibri"/>
                <a:ea typeface="Calibri"/>
                <a:cs typeface="Calibri"/>
                <a:sym typeface="Calibri"/>
              </a:rPr>
              <a:t>Read out the letter and then play the plastic recycling video, ((insert time of video)) which will introduce them to how plastic is used and recycled, and then give them their first mission.</a:t>
            </a: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034354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5: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dirty="0">
                <a:solidFill>
                  <a:schemeClr val="dk1"/>
                </a:solidFill>
                <a:latin typeface="Calibri"/>
                <a:ea typeface="Calibri"/>
                <a:cs typeface="Calibri"/>
                <a:sym typeface="Calibri"/>
              </a:rPr>
              <a:t>Recap on the plastic recycling process with pupils to see what they have remembered. </a:t>
            </a:r>
            <a:endParaRPr lang="en-US" dirty="0">
              <a:solidFill>
                <a:schemeClr val="tx1"/>
              </a:solidFill>
            </a:endParaRPr>
          </a:p>
          <a:p>
            <a:pPr marL="0" lvl="0" indent="0" algn="l" rtl="0">
              <a:spcBef>
                <a:spcPts val="0"/>
              </a:spcBef>
              <a:spcAft>
                <a:spcPts val="0"/>
              </a:spcAft>
              <a:buNone/>
            </a:pPr>
            <a:endParaRPr sz="1200" b="1" i="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1" i="0" dirty="0">
                <a:solidFill>
                  <a:schemeClr val="dk1"/>
                </a:solidFill>
                <a:latin typeface="Calibri"/>
                <a:ea typeface="Calibri"/>
                <a:cs typeface="Calibri"/>
                <a:sym typeface="Calibri"/>
              </a:rPr>
              <a:t>Step 1: Collection</a:t>
            </a:r>
            <a:endParaRPr dirty="0"/>
          </a:p>
          <a:p>
            <a:pPr marL="0" lvl="0" indent="0" algn="l" rtl="0">
              <a:spcBef>
                <a:spcPts val="0"/>
              </a:spcBef>
              <a:spcAft>
                <a:spcPts val="0"/>
              </a:spcAft>
              <a:buNone/>
            </a:pPr>
            <a:r>
              <a:rPr lang="en-US" sz="1200" b="0" i="0" dirty="0">
                <a:solidFill>
                  <a:schemeClr val="dk1"/>
                </a:solidFill>
                <a:latin typeface="Calibri"/>
                <a:ea typeface="Calibri"/>
                <a:cs typeface="Calibri"/>
                <a:sym typeface="Calibri"/>
              </a:rPr>
              <a:t>The first step is collecting the plastic material to be recycled and taking it to the local recycling facility. We all have to put our plastic in the correct recycling bins!</a:t>
            </a:r>
            <a:br>
              <a:rPr lang="en-US" sz="1200" b="0" i="0" dirty="0">
                <a:solidFill>
                  <a:schemeClr val="dk1"/>
                </a:solidFill>
                <a:latin typeface="Calibri"/>
                <a:ea typeface="Calibri"/>
                <a:cs typeface="Calibri"/>
                <a:sym typeface="Calibri"/>
              </a:rPr>
            </a:br>
            <a:r>
              <a:rPr lang="en-US" sz="1200" b="0" i="0" dirty="0">
                <a:solidFill>
                  <a:schemeClr val="dk1"/>
                </a:solidFill>
                <a:latin typeface="Calibri"/>
                <a:ea typeface="Calibri"/>
                <a:cs typeface="Calibri"/>
                <a:sym typeface="Calibri"/>
              </a:rPr>
              <a:t> </a:t>
            </a:r>
            <a:endParaRPr dirty="0"/>
          </a:p>
          <a:p>
            <a:pPr marL="0" lvl="0" indent="0" algn="l" rtl="0">
              <a:spcBef>
                <a:spcPts val="0"/>
              </a:spcBef>
              <a:spcAft>
                <a:spcPts val="0"/>
              </a:spcAft>
              <a:buNone/>
            </a:pPr>
            <a:r>
              <a:rPr lang="en-US" sz="1200" b="1" i="0" dirty="0">
                <a:solidFill>
                  <a:schemeClr val="dk1"/>
                </a:solidFill>
                <a:latin typeface="Calibri"/>
                <a:ea typeface="Calibri"/>
                <a:cs typeface="Calibri"/>
                <a:sym typeface="Calibri"/>
              </a:rPr>
              <a:t>Step 2: Sorting</a:t>
            </a:r>
            <a:endParaRPr dirty="0"/>
          </a:p>
          <a:p>
            <a:pPr marL="0" lvl="0" indent="0" algn="l" rtl="0">
              <a:spcBef>
                <a:spcPts val="0"/>
              </a:spcBef>
              <a:spcAft>
                <a:spcPts val="0"/>
              </a:spcAft>
              <a:buNone/>
            </a:pPr>
            <a:r>
              <a:rPr lang="en-US" sz="1200" b="0" i="0" dirty="0">
                <a:solidFill>
                  <a:schemeClr val="dk1"/>
                </a:solidFill>
                <a:latin typeface="Calibri"/>
                <a:ea typeface="Calibri"/>
                <a:cs typeface="Calibri"/>
                <a:sym typeface="Calibri"/>
              </a:rPr>
              <a:t>Machines sort the plastic, for example by type or </a:t>
            </a:r>
            <a:r>
              <a:rPr lang="en-US" sz="1200" b="0" i="0" dirty="0" err="1">
                <a:solidFill>
                  <a:schemeClr val="dk1"/>
                </a:solidFill>
                <a:latin typeface="Calibri"/>
                <a:ea typeface="Calibri"/>
                <a:cs typeface="Calibri"/>
                <a:sym typeface="Calibri"/>
              </a:rPr>
              <a:t>colour</a:t>
            </a:r>
            <a:r>
              <a:rPr lang="en-US" sz="1200" b="0" i="0" dirty="0">
                <a:solidFill>
                  <a:schemeClr val="dk1"/>
                </a:solidFill>
                <a:latin typeface="Calibri"/>
                <a:ea typeface="Calibri"/>
                <a:cs typeface="Calibri"/>
                <a:sym typeface="Calibri"/>
              </a:rPr>
              <a:t>. </a:t>
            </a:r>
            <a:br>
              <a:rPr lang="en-US" sz="1200" b="0" i="0" dirty="0">
                <a:solidFill>
                  <a:schemeClr val="dk1"/>
                </a:solidFill>
                <a:latin typeface="Calibri"/>
                <a:ea typeface="Calibri"/>
                <a:cs typeface="Calibri"/>
                <a:sym typeface="Calibri"/>
              </a:rPr>
            </a:br>
            <a:r>
              <a:rPr lang="en-US" sz="1200" b="0" i="0" dirty="0">
                <a:solidFill>
                  <a:schemeClr val="dk1"/>
                </a:solidFill>
                <a:latin typeface="Calibri"/>
                <a:ea typeface="Calibri"/>
                <a:cs typeface="Calibri"/>
                <a:sym typeface="Calibri"/>
              </a:rPr>
              <a:t> </a:t>
            </a:r>
            <a:endParaRPr dirty="0"/>
          </a:p>
          <a:p>
            <a:pPr marL="0" lvl="0" indent="0" algn="l" rtl="0">
              <a:spcBef>
                <a:spcPts val="0"/>
              </a:spcBef>
              <a:spcAft>
                <a:spcPts val="0"/>
              </a:spcAft>
              <a:buNone/>
            </a:pPr>
            <a:r>
              <a:rPr lang="en-US" sz="1200" b="1" i="0" dirty="0">
                <a:solidFill>
                  <a:schemeClr val="dk1"/>
                </a:solidFill>
                <a:latin typeface="Calibri"/>
                <a:ea typeface="Calibri"/>
                <a:cs typeface="Calibri"/>
                <a:sym typeface="Calibri"/>
              </a:rPr>
              <a:t>Step 3: Washing</a:t>
            </a:r>
            <a:endParaRPr dirty="0"/>
          </a:p>
          <a:p>
            <a:pPr marL="0" lvl="0" indent="0" algn="l" rtl="0">
              <a:spcBef>
                <a:spcPts val="0"/>
              </a:spcBef>
              <a:spcAft>
                <a:spcPts val="0"/>
              </a:spcAft>
              <a:buNone/>
            </a:pPr>
            <a:r>
              <a:rPr lang="en-US" sz="1200" b="0" i="0" dirty="0">
                <a:solidFill>
                  <a:schemeClr val="dk1"/>
                </a:solidFill>
                <a:latin typeface="Calibri"/>
                <a:ea typeface="Calibri"/>
                <a:cs typeface="Calibri"/>
                <a:sym typeface="Calibri"/>
              </a:rPr>
              <a:t>The plastic is washed to remove dirt and anything not made from plastic, like labels, glue or leftover food.</a:t>
            </a:r>
            <a:br>
              <a:rPr lang="en-US" sz="1200" b="0" i="0" dirty="0">
                <a:solidFill>
                  <a:schemeClr val="dk1"/>
                </a:solidFill>
                <a:latin typeface="Calibri"/>
                <a:ea typeface="Calibri"/>
                <a:cs typeface="Calibri"/>
                <a:sym typeface="Calibri"/>
              </a:rPr>
            </a:br>
            <a:r>
              <a:rPr lang="en-US" sz="1200" b="0" i="0" dirty="0">
                <a:solidFill>
                  <a:schemeClr val="dk1"/>
                </a:solidFill>
                <a:latin typeface="Calibri"/>
                <a:ea typeface="Calibri"/>
                <a:cs typeface="Calibri"/>
                <a:sym typeface="Calibri"/>
              </a:rPr>
              <a:t> </a:t>
            </a:r>
            <a:endParaRPr dirty="0"/>
          </a:p>
          <a:p>
            <a:pPr marL="0" lvl="0" indent="0" algn="l" rtl="0">
              <a:spcBef>
                <a:spcPts val="0"/>
              </a:spcBef>
              <a:spcAft>
                <a:spcPts val="0"/>
              </a:spcAft>
              <a:buNone/>
            </a:pPr>
            <a:r>
              <a:rPr lang="en-US" sz="1200" b="1" i="0" dirty="0">
                <a:solidFill>
                  <a:schemeClr val="dk1"/>
                </a:solidFill>
                <a:latin typeface="Calibri"/>
                <a:ea typeface="Calibri"/>
                <a:cs typeface="Calibri"/>
                <a:sym typeface="Calibri"/>
              </a:rPr>
              <a:t>Step 4: Shredding</a:t>
            </a:r>
            <a:endParaRPr dirty="0"/>
          </a:p>
          <a:p>
            <a:pPr marL="0" lvl="0" indent="0" algn="l" rtl="0">
              <a:spcBef>
                <a:spcPts val="0"/>
              </a:spcBef>
              <a:spcAft>
                <a:spcPts val="0"/>
              </a:spcAft>
              <a:buNone/>
            </a:pPr>
            <a:r>
              <a:rPr lang="en-US" sz="1200" b="0" i="0" dirty="0">
                <a:solidFill>
                  <a:schemeClr val="dk1"/>
                </a:solidFill>
                <a:latin typeface="Calibri"/>
                <a:ea typeface="Calibri"/>
                <a:cs typeface="Calibri"/>
                <a:sym typeface="Calibri"/>
              </a:rPr>
              <a:t>The plastic is shredded into lots of small pieces. </a:t>
            </a:r>
            <a:br>
              <a:rPr lang="en-US" sz="1200" b="0" i="0" dirty="0">
                <a:solidFill>
                  <a:schemeClr val="dk1"/>
                </a:solidFill>
                <a:latin typeface="Calibri"/>
                <a:ea typeface="Calibri"/>
                <a:cs typeface="Calibri"/>
                <a:sym typeface="Calibri"/>
              </a:rPr>
            </a:br>
            <a:r>
              <a:rPr lang="en-US" sz="1200" b="0" i="0" dirty="0">
                <a:solidFill>
                  <a:schemeClr val="dk1"/>
                </a:solidFill>
                <a:latin typeface="Calibri"/>
                <a:ea typeface="Calibri"/>
                <a:cs typeface="Calibri"/>
                <a:sym typeface="Calibri"/>
              </a:rPr>
              <a:t> </a:t>
            </a:r>
            <a:endParaRPr dirty="0"/>
          </a:p>
          <a:p>
            <a:pPr marL="0" lvl="0" indent="0" algn="l" rtl="0">
              <a:spcBef>
                <a:spcPts val="0"/>
              </a:spcBef>
              <a:spcAft>
                <a:spcPts val="0"/>
              </a:spcAft>
              <a:buNone/>
            </a:pPr>
            <a:r>
              <a:rPr lang="en-US" sz="1200" b="1" i="0" dirty="0">
                <a:solidFill>
                  <a:schemeClr val="dk1"/>
                </a:solidFill>
                <a:latin typeface="Calibri"/>
                <a:ea typeface="Calibri"/>
                <a:cs typeface="Calibri"/>
                <a:sym typeface="Calibri"/>
              </a:rPr>
              <a:t>Step 5: Reshaping into pellets</a:t>
            </a:r>
            <a:endParaRPr dirty="0"/>
          </a:p>
          <a:p>
            <a:pPr marL="0" lvl="0" indent="0" algn="l" rtl="0">
              <a:spcBef>
                <a:spcPts val="0"/>
              </a:spcBef>
              <a:spcAft>
                <a:spcPts val="0"/>
              </a:spcAft>
              <a:buNone/>
            </a:pPr>
            <a:r>
              <a:rPr lang="en-US" sz="1200" b="0" i="0" dirty="0">
                <a:solidFill>
                  <a:schemeClr val="dk1"/>
                </a:solidFill>
                <a:latin typeface="Calibri"/>
                <a:ea typeface="Calibri"/>
                <a:cs typeface="Calibri"/>
                <a:sym typeface="Calibri"/>
              </a:rPr>
              <a:t>Finally, the shredded pieces are melted together to form plastic pellets. Then the exciting thing happens – these pellets are used to make new products!</a:t>
            </a:r>
            <a:endParaRPr dirty="0"/>
          </a:p>
        </p:txBody>
      </p:sp>
      <p:sp>
        <p:nvSpPr>
          <p:cNvPr id="195" name="Google Shape;195;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6: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solidFill>
                  <a:schemeClr val="dk1"/>
                </a:solidFill>
                <a:latin typeface="Calibri"/>
                <a:ea typeface="Calibri"/>
                <a:cs typeface="Calibri"/>
                <a:sym typeface="Calibri"/>
              </a:rPr>
              <a:t>Explain to pupils that all the products on this slide have been made from recycled plastic. </a:t>
            </a:r>
            <a:endParaRPr dirty="0"/>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Ask them:</a:t>
            </a:r>
            <a:endParaRPr dirty="0"/>
          </a:p>
          <a:p>
            <a:pPr marL="171450" lvl="0" indent="-171450" algn="l" rtl="0">
              <a:spcBef>
                <a:spcPts val="0"/>
              </a:spcBef>
              <a:spcAft>
                <a:spcPts val="0"/>
              </a:spcAft>
              <a:buClr>
                <a:schemeClr val="dk1"/>
              </a:buClr>
              <a:buSzPts val="1200"/>
              <a:buFont typeface="Arial"/>
              <a:buChar char="•"/>
            </a:pPr>
            <a:r>
              <a:rPr lang="en-US" sz="1200" i="0" dirty="0">
                <a:solidFill>
                  <a:schemeClr val="dk1"/>
                </a:solidFill>
                <a:latin typeface="Calibri"/>
                <a:ea typeface="Calibri"/>
                <a:cs typeface="Calibri"/>
                <a:sym typeface="Calibri"/>
              </a:rPr>
              <a:t>Do you think these products look good?</a:t>
            </a:r>
            <a:endParaRPr dirty="0"/>
          </a:p>
          <a:p>
            <a:pPr marL="171450" lvl="0" indent="-171450" algn="l" rtl="0">
              <a:spcBef>
                <a:spcPts val="0"/>
              </a:spcBef>
              <a:spcAft>
                <a:spcPts val="0"/>
              </a:spcAft>
              <a:buClr>
                <a:schemeClr val="dk1"/>
              </a:buClr>
              <a:buSzPts val="1200"/>
              <a:buFont typeface="Arial"/>
              <a:buChar char="•"/>
            </a:pPr>
            <a:r>
              <a:rPr lang="en-US" sz="1200" i="0" dirty="0">
                <a:solidFill>
                  <a:schemeClr val="dk1"/>
                </a:solidFill>
                <a:latin typeface="Calibri"/>
                <a:ea typeface="Calibri"/>
                <a:cs typeface="Calibri"/>
                <a:sym typeface="Calibri"/>
              </a:rPr>
              <a:t>Would you have known that they were made from recycled plastic?</a:t>
            </a:r>
            <a:endParaRPr dirty="0"/>
          </a:p>
        </p:txBody>
      </p:sp>
      <p:sp>
        <p:nvSpPr>
          <p:cNvPr id="218" name="Google Shape;218;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9: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Explain that as PI Club Special Agents, we all have a very special job.</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We’re going to investigate plastic, the problems caused by plastic waste and how recycling helps. And then we’re going to identify actions we can take to help tackle the problem.</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sz="1200" dirty="0">
                <a:solidFill>
                  <a:schemeClr val="dk1"/>
                </a:solidFill>
                <a:latin typeface="Calibri"/>
                <a:ea typeface="Calibri"/>
                <a:cs typeface="Calibri"/>
                <a:sym typeface="Calibri"/>
              </a:rPr>
              <a:t> </a:t>
            </a:r>
            <a:endParaRPr dirty="0"/>
          </a:p>
        </p:txBody>
      </p:sp>
      <p:sp>
        <p:nvSpPr>
          <p:cNvPr id="247" name="Google Shape;247;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20: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Note to teachers</a:t>
            </a:r>
            <a:r>
              <a:rPr lang="en-GB" dirty="0"/>
              <a:t>: you can find more information about the competition and all the great prizes available on the competition leaflet or by visiting ((link to Asda page on National Schools Partnership website))</a:t>
            </a:r>
            <a:endParaRPr dirty="0"/>
          </a:p>
        </p:txBody>
      </p:sp>
      <p:sp>
        <p:nvSpPr>
          <p:cNvPr id="254" name="Google Shape;254;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Point out to the pupils that plastic is everywhere!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Ask them to look around the room. What can they see that’s made of plastic?</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Note a few examples from pupils then talk about some of the examples on the slide to illustrate how many of the objects we use in our everyday lives are made of plastic.    </a:t>
            </a:r>
            <a:endParaRPr dirty="0"/>
          </a:p>
        </p:txBody>
      </p:sp>
      <p:sp>
        <p:nvSpPr>
          <p:cNvPr id="93" name="Google Shape;9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21: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61" name="Google Shape;261;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solidFill>
                  <a:schemeClr val="dk1"/>
                </a:solidFill>
                <a:latin typeface="Calibri"/>
                <a:ea typeface="Calibri"/>
                <a:cs typeface="Calibri"/>
                <a:sym typeface="Calibri"/>
              </a:rPr>
              <a:t>Explain to pupils that there are lots of good things about plastic that make it an important, useful part of modern life. </a:t>
            </a:r>
            <a:endParaRPr dirty="0"/>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Font typeface="Arial"/>
              <a:buChar char="•"/>
            </a:pPr>
            <a:r>
              <a:rPr lang="en-US" sz="1200" dirty="0">
                <a:solidFill>
                  <a:schemeClr val="dk1"/>
                </a:solidFill>
                <a:latin typeface="Calibri"/>
                <a:ea typeface="Calibri"/>
                <a:cs typeface="Calibri"/>
                <a:sym typeface="Calibri"/>
              </a:rPr>
              <a:t>Plastic is </a:t>
            </a:r>
            <a:r>
              <a:rPr lang="en-US" sz="1200" b="1" dirty="0">
                <a:solidFill>
                  <a:schemeClr val="dk1"/>
                </a:solidFill>
                <a:latin typeface="Calibri"/>
                <a:ea typeface="Calibri"/>
                <a:cs typeface="Calibri"/>
                <a:sym typeface="Calibri"/>
              </a:rPr>
              <a:t>flexible</a:t>
            </a:r>
            <a:r>
              <a:rPr lang="en-US" sz="1200" dirty="0">
                <a:solidFill>
                  <a:schemeClr val="dk1"/>
                </a:solidFill>
                <a:latin typeface="Calibri"/>
                <a:ea typeface="Calibri"/>
                <a:cs typeface="Calibri"/>
                <a:sym typeface="Calibri"/>
              </a:rPr>
              <a:t> and can be </a:t>
            </a:r>
            <a:r>
              <a:rPr lang="en-US" sz="1200" dirty="0" err="1">
                <a:solidFill>
                  <a:schemeClr val="dk1"/>
                </a:solidFill>
                <a:latin typeface="Calibri"/>
                <a:ea typeface="Calibri"/>
                <a:cs typeface="Calibri"/>
                <a:sym typeface="Calibri"/>
              </a:rPr>
              <a:t>moulded</a:t>
            </a:r>
            <a:r>
              <a:rPr lang="en-US" sz="1200" dirty="0">
                <a:solidFill>
                  <a:schemeClr val="dk1"/>
                </a:solidFill>
                <a:latin typeface="Calibri"/>
                <a:ea typeface="Calibri"/>
                <a:cs typeface="Calibri"/>
                <a:sym typeface="Calibri"/>
              </a:rPr>
              <a:t> into unusual shapes. Look at the range of products made from plastic!</a:t>
            </a:r>
            <a:endParaRPr dirty="0"/>
          </a:p>
          <a:p>
            <a:pPr marL="171450" lvl="0" indent="-171450" algn="l" rtl="0">
              <a:spcBef>
                <a:spcPts val="0"/>
              </a:spcBef>
              <a:spcAft>
                <a:spcPts val="0"/>
              </a:spcAft>
              <a:buClr>
                <a:schemeClr val="dk1"/>
              </a:buClr>
              <a:buSzPts val="1200"/>
              <a:buFont typeface="Arial"/>
              <a:buChar char="•"/>
            </a:pPr>
            <a:r>
              <a:rPr lang="en-US" sz="1200" dirty="0">
                <a:solidFill>
                  <a:schemeClr val="dk1"/>
                </a:solidFill>
                <a:latin typeface="Calibri"/>
                <a:ea typeface="Calibri"/>
                <a:cs typeface="Calibri"/>
                <a:sym typeface="Calibri"/>
              </a:rPr>
              <a:t>It is </a:t>
            </a:r>
            <a:r>
              <a:rPr lang="en-US" sz="1200" b="1" dirty="0">
                <a:solidFill>
                  <a:schemeClr val="dk1"/>
                </a:solidFill>
                <a:latin typeface="Calibri"/>
                <a:ea typeface="Calibri"/>
                <a:cs typeface="Calibri"/>
                <a:sym typeface="Calibri"/>
              </a:rPr>
              <a:t>hygienic</a:t>
            </a:r>
            <a:r>
              <a:rPr lang="en-US" sz="1200" dirty="0">
                <a:solidFill>
                  <a:schemeClr val="dk1"/>
                </a:solidFill>
                <a:latin typeface="Calibri"/>
                <a:ea typeface="Calibri"/>
                <a:cs typeface="Calibri"/>
                <a:sym typeface="Calibri"/>
              </a:rPr>
              <a:t>. Plastic can be treated by processes that make it ‘sterile’ and free from germs. Some plastics even include chemicals that stop bacteria from growing on them. </a:t>
            </a:r>
            <a:endParaRPr dirty="0"/>
          </a:p>
          <a:p>
            <a:pPr marL="171450" lvl="0" indent="-171450" algn="l" rtl="0">
              <a:spcBef>
                <a:spcPts val="0"/>
              </a:spcBef>
              <a:spcAft>
                <a:spcPts val="0"/>
              </a:spcAft>
              <a:buClr>
                <a:schemeClr val="dk1"/>
              </a:buClr>
              <a:buSzPts val="1200"/>
              <a:buFont typeface="Arial"/>
              <a:buChar char="•"/>
            </a:pPr>
            <a:r>
              <a:rPr lang="en-US" sz="1200" dirty="0">
                <a:solidFill>
                  <a:schemeClr val="dk1"/>
                </a:solidFill>
                <a:latin typeface="Calibri"/>
                <a:ea typeface="Calibri"/>
                <a:cs typeface="Calibri"/>
                <a:sym typeface="Calibri"/>
              </a:rPr>
              <a:t>Plastic is </a:t>
            </a:r>
            <a:r>
              <a:rPr lang="en-US" sz="1200" b="1" dirty="0">
                <a:solidFill>
                  <a:schemeClr val="dk1"/>
                </a:solidFill>
                <a:latin typeface="Calibri"/>
                <a:ea typeface="Calibri"/>
                <a:cs typeface="Calibri"/>
                <a:sym typeface="Calibri"/>
              </a:rPr>
              <a:t>durable</a:t>
            </a:r>
            <a:r>
              <a:rPr lang="en-US" sz="1200" dirty="0">
                <a:solidFill>
                  <a:schemeClr val="dk1"/>
                </a:solidFill>
                <a:latin typeface="Calibri"/>
                <a:ea typeface="Calibri"/>
                <a:cs typeface="Calibri"/>
                <a:sym typeface="Calibri"/>
              </a:rPr>
              <a:t> and lasts for a long time without changing. It also doesn’t break easily so is a safe choice for containers that might be used in bathrooms, at the beach or on the go.   </a:t>
            </a:r>
            <a:endParaRPr dirty="0"/>
          </a:p>
          <a:p>
            <a:pPr marL="171450" lvl="0" indent="-171450" algn="l" rtl="0">
              <a:spcBef>
                <a:spcPts val="0"/>
              </a:spcBef>
              <a:spcAft>
                <a:spcPts val="0"/>
              </a:spcAft>
              <a:buClr>
                <a:schemeClr val="dk1"/>
              </a:buClr>
              <a:buSzPts val="1200"/>
              <a:buFont typeface="Arial"/>
              <a:buChar char="•"/>
            </a:pPr>
            <a:r>
              <a:rPr lang="en-US" sz="1200" dirty="0">
                <a:solidFill>
                  <a:schemeClr val="dk1"/>
                </a:solidFill>
                <a:latin typeface="Calibri"/>
                <a:ea typeface="Calibri"/>
                <a:cs typeface="Calibri"/>
                <a:sym typeface="Calibri"/>
              </a:rPr>
              <a:t>Plastic is </a:t>
            </a:r>
            <a:r>
              <a:rPr lang="en-US" sz="1200" b="1" dirty="0">
                <a:solidFill>
                  <a:schemeClr val="dk1"/>
                </a:solidFill>
                <a:latin typeface="Calibri"/>
                <a:ea typeface="Calibri"/>
                <a:cs typeface="Calibri"/>
                <a:sym typeface="Calibri"/>
              </a:rPr>
              <a:t>lightweight</a:t>
            </a:r>
            <a:r>
              <a:rPr lang="en-US" sz="1200" dirty="0">
                <a:solidFill>
                  <a:schemeClr val="dk1"/>
                </a:solidFill>
                <a:latin typeface="Calibri"/>
                <a:ea typeface="Calibri"/>
                <a:cs typeface="Calibri"/>
                <a:sym typeface="Calibri"/>
              </a:rPr>
              <a:t>; it doesn’t weigh as much as other materials. For example, plastic bottles weigh a lot less than glass ones, which means they use less fuel when they are transported around the world.</a:t>
            </a:r>
            <a:endParaRPr dirty="0"/>
          </a:p>
          <a:p>
            <a:pPr marL="171450" lvl="0" indent="-171450" algn="l" rtl="0">
              <a:spcBef>
                <a:spcPts val="0"/>
              </a:spcBef>
              <a:spcAft>
                <a:spcPts val="0"/>
              </a:spcAft>
              <a:buClr>
                <a:schemeClr val="dk1"/>
              </a:buClr>
              <a:buSzPts val="1200"/>
              <a:buFont typeface="Arial"/>
              <a:buChar char="•"/>
            </a:pPr>
            <a:r>
              <a:rPr lang="en-US" sz="1200" dirty="0">
                <a:solidFill>
                  <a:schemeClr val="dk1"/>
                </a:solidFill>
                <a:latin typeface="Calibri"/>
                <a:ea typeface="Calibri"/>
                <a:cs typeface="Calibri"/>
                <a:sym typeface="Calibri"/>
              </a:rPr>
              <a:t>Plastic can be used to create a </a:t>
            </a:r>
            <a:r>
              <a:rPr lang="en-US" sz="1200" b="1" dirty="0">
                <a:solidFill>
                  <a:schemeClr val="dk1"/>
                </a:solidFill>
                <a:latin typeface="Calibri"/>
                <a:ea typeface="Calibri"/>
                <a:cs typeface="Calibri"/>
                <a:sym typeface="Calibri"/>
              </a:rPr>
              <a:t>protective</a:t>
            </a:r>
            <a:r>
              <a:rPr lang="en-US" sz="1200" dirty="0">
                <a:solidFill>
                  <a:schemeClr val="dk1"/>
                </a:solidFill>
                <a:latin typeface="Calibri"/>
                <a:ea typeface="Calibri"/>
                <a:cs typeface="Calibri"/>
                <a:sym typeface="Calibri"/>
              </a:rPr>
              <a:t> barrier. For example, it can be wrapped around products to stop them getting wet, damaged or, in the case of food, going off.</a:t>
            </a:r>
          </a:p>
          <a:p>
            <a:pPr marL="171450" lvl="0" indent="-171450" algn="l" rtl="0">
              <a:spcBef>
                <a:spcPts val="0"/>
              </a:spcBef>
              <a:spcAft>
                <a:spcPts val="0"/>
              </a:spcAft>
              <a:buClr>
                <a:schemeClr val="dk1"/>
              </a:buClr>
              <a:buSzPts val="1200"/>
              <a:buFont typeface="Arial"/>
              <a:buChar char="•"/>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At the moment, plastic has properties that can’t be matched by other products. </a:t>
            </a:r>
            <a:endParaRPr dirty="0"/>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
        <p:nvSpPr>
          <p:cNvPr id="100" name="Google Shape;10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4: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sz="1200" dirty="0">
                <a:solidFill>
                  <a:schemeClr val="dk1"/>
                </a:solidFill>
                <a:latin typeface="Calibri"/>
                <a:ea typeface="Calibri"/>
                <a:cs typeface="Calibri"/>
                <a:sym typeface="Calibri"/>
              </a:rPr>
              <a:t>Give pupils time to look at the photos.</a:t>
            </a:r>
            <a:endParaRPr dirty="0"/>
          </a:p>
          <a:p>
            <a:pPr marL="0" lvl="0" indent="0" algn="l" rtl="0">
              <a:spcBef>
                <a:spcPts val="0"/>
              </a:spcBef>
              <a:spcAft>
                <a:spcPts val="0"/>
              </a:spcAft>
              <a:buClr>
                <a:schemeClr val="dk1"/>
              </a:buClr>
              <a:buSzPts val="12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Arial"/>
              <a:buNone/>
            </a:pPr>
            <a:r>
              <a:rPr lang="en-US" sz="1200" dirty="0">
                <a:solidFill>
                  <a:schemeClr val="dk1"/>
                </a:solidFill>
                <a:latin typeface="Calibri"/>
                <a:ea typeface="Calibri"/>
                <a:cs typeface="Calibri"/>
                <a:sym typeface="Calibri"/>
              </a:rPr>
              <a:t>Ask them:</a:t>
            </a:r>
            <a:endParaRPr dirty="0"/>
          </a:p>
          <a:p>
            <a:pPr marL="171450" lvl="0" indent="-171450" algn="l" rtl="0">
              <a:spcBef>
                <a:spcPts val="0"/>
              </a:spcBef>
              <a:spcAft>
                <a:spcPts val="0"/>
              </a:spcAft>
              <a:buClr>
                <a:schemeClr val="dk1"/>
              </a:buClr>
              <a:buSzPts val="1200"/>
              <a:buFont typeface="Arial"/>
              <a:buChar char="•"/>
            </a:pPr>
            <a:r>
              <a:rPr lang="en-US" sz="1200" i="0" dirty="0">
                <a:solidFill>
                  <a:schemeClr val="dk1"/>
                </a:solidFill>
                <a:latin typeface="Calibri"/>
                <a:ea typeface="Calibri"/>
                <a:cs typeface="Calibri"/>
                <a:sym typeface="Calibri"/>
              </a:rPr>
              <a:t>What do you think these photographs show?</a:t>
            </a:r>
            <a:endParaRPr dirty="0"/>
          </a:p>
          <a:p>
            <a:pPr marL="171450" lvl="0" indent="-171450" algn="l" rtl="0">
              <a:spcBef>
                <a:spcPts val="0"/>
              </a:spcBef>
              <a:spcAft>
                <a:spcPts val="0"/>
              </a:spcAft>
              <a:buClr>
                <a:schemeClr val="dk1"/>
              </a:buClr>
              <a:buSzPts val="1200"/>
              <a:buFont typeface="Arial"/>
              <a:buChar char="•"/>
            </a:pPr>
            <a:r>
              <a:rPr lang="en-US" sz="1200" i="0" dirty="0">
                <a:solidFill>
                  <a:schemeClr val="dk1"/>
                </a:solidFill>
                <a:latin typeface="Calibri"/>
                <a:ea typeface="Calibri"/>
                <a:cs typeface="Calibri"/>
                <a:sym typeface="Calibri"/>
              </a:rPr>
              <a:t>What plastic objects can you see?</a:t>
            </a:r>
            <a:endParaRPr dirty="0"/>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There are huge amounts of plastic in the world and it’s thought that around 12 million </a:t>
            </a:r>
            <a:r>
              <a:rPr lang="en-US" sz="1200" dirty="0" err="1">
                <a:solidFill>
                  <a:schemeClr val="dk1"/>
                </a:solidFill>
                <a:latin typeface="Calibri"/>
                <a:ea typeface="Calibri"/>
                <a:cs typeface="Calibri"/>
                <a:sym typeface="Calibri"/>
              </a:rPr>
              <a:t>tonnes</a:t>
            </a:r>
            <a:r>
              <a:rPr lang="en-US" sz="1200" dirty="0">
                <a:solidFill>
                  <a:schemeClr val="dk1"/>
                </a:solidFill>
                <a:latin typeface="Calibri"/>
                <a:ea typeface="Calibri"/>
                <a:cs typeface="Calibri"/>
                <a:sym typeface="Calibri"/>
              </a:rPr>
              <a:t> of plastic enter the oceans every year. That’s a full rubbish truck every minute! </a:t>
            </a:r>
            <a:endParaRPr dirty="0"/>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p:txBody>
      </p:sp>
      <p:sp>
        <p:nvSpPr>
          <p:cNvPr id="108" name="Google Shape;10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5: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That’s equivalent to 60 trucks of rubbish entering the oceans every hour!</a:t>
            </a:r>
            <a:endParaRPr dirty="0"/>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Can anyone tell you how many rubbish trucks that is in a day? (Answer: 1,440)</a:t>
            </a:r>
            <a:endParaRPr dirty="0"/>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p:txBody>
      </p:sp>
      <p:sp>
        <p:nvSpPr>
          <p:cNvPr id="118" name="Google Shape;11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6: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As you can see from this, the amount of plastic entering our oceans is huge. </a:t>
            </a:r>
            <a:endParaRPr dirty="0"/>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It’s being moved around the world on ocean currents and everywhere is affected, even places without people, such as the Arctic. Sea creatures like turtles are getting tangled up in plastic; sea birds are choking; and animals are dying because they think plastic is food and it gets trapped in their stomachs and kills them.  </a:t>
            </a:r>
            <a:endParaRPr dirty="0"/>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p:txBody>
      </p:sp>
      <p:sp>
        <p:nvSpPr>
          <p:cNvPr id="125" name="Google Shape;12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7: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But why is there so much plastic in our rivers and oceans? </a:t>
            </a:r>
            <a:endParaRPr dirty="0"/>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Often it’s because people drop </a:t>
            </a:r>
            <a:r>
              <a:rPr lang="en-US" sz="1200" b="1" dirty="0">
                <a:solidFill>
                  <a:schemeClr val="dk1"/>
                </a:solidFill>
                <a:latin typeface="Calibri"/>
                <a:ea typeface="Calibri"/>
                <a:cs typeface="Calibri"/>
                <a:sym typeface="Calibri"/>
              </a:rPr>
              <a:t>litter</a:t>
            </a:r>
            <a:r>
              <a:rPr lang="en-US" sz="1200" dirty="0">
                <a:solidFill>
                  <a:schemeClr val="dk1"/>
                </a:solidFill>
                <a:latin typeface="Calibri"/>
                <a:ea typeface="Calibri"/>
                <a:cs typeface="Calibri"/>
                <a:sym typeface="Calibri"/>
              </a:rPr>
              <a:t> and dump plastic waste. How many times have you seen plastic bottles dumped on the side of the road or plastic wrappers dropped on the ground? When people don’t put their rubbish in the bin, it can be blown by the wind into hedges and trees or washed by rain into drains and then into rivers and the sea. Many people who visit beaches leave behind bottles and food packaging. When people don’t take their rubbish with them when they leave, it’s washed straight into the sea.</a:t>
            </a:r>
            <a:endParaRPr dirty="0"/>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US" sz="1200" dirty="0"/>
              <a:t>Some plastic is </a:t>
            </a:r>
            <a:r>
              <a:rPr lang="en-US" sz="1200" b="1" dirty="0"/>
              <a:t>washed down the drain </a:t>
            </a:r>
            <a:r>
              <a:rPr lang="en-US" sz="1200" dirty="0"/>
              <a:t>because beauty products like shower gels, toothpastes and face scrubs contain tiny pieces of plastic called microbeads. These are so small that they can’t be filtered out at sewage works and stay in water. Glittery make-up can also contain tiny pieces of plastic that can’t be filtered. Microbeads have been banned in the UK, but they are still included in products in other countries.</a:t>
            </a:r>
            <a:endParaRPr dirty="0"/>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1" dirty="0"/>
              <a:t>Industrial pollution</a:t>
            </a:r>
            <a:r>
              <a:rPr lang="en-US" sz="1200" b="0" dirty="0"/>
              <a:t> comes from plastic </a:t>
            </a:r>
            <a:r>
              <a:rPr lang="en-US" sz="1200" dirty="0"/>
              <a:t>used in factories to make products or for packaging. Thousands of the tiny pellets of plastic used to make plastic products can be found on beaches around the UK. These are called (ADD) **</a:t>
            </a:r>
            <a:r>
              <a:rPr lang="en-US" sz="1200" dirty="0" err="1"/>
              <a:t>nurdles</a:t>
            </a:r>
            <a:r>
              <a:rPr lang="en-US" sz="1200" dirty="0"/>
              <a:t> or** mermaid’s tears.</a:t>
            </a:r>
            <a:endParaRPr dirty="0"/>
          </a:p>
        </p:txBody>
      </p:sp>
      <p:sp>
        <p:nvSpPr>
          <p:cNvPr id="134" name="Google Shape;134;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8: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dirty="0">
                <a:solidFill>
                  <a:schemeClr val="dk1"/>
                </a:solidFill>
                <a:latin typeface="Calibri"/>
                <a:ea typeface="Calibri"/>
                <a:cs typeface="Calibri"/>
                <a:sym typeface="Calibri"/>
              </a:rPr>
              <a:t>So what can we all do? </a:t>
            </a:r>
            <a:endParaRPr dirty="0"/>
          </a:p>
          <a:p>
            <a:pPr marL="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dirty="0">
                <a:solidFill>
                  <a:schemeClr val="dk1"/>
                </a:solidFill>
                <a:latin typeface="Calibri"/>
                <a:ea typeface="Calibri"/>
                <a:cs typeface="Calibri"/>
                <a:sym typeface="Calibri"/>
              </a:rPr>
              <a:t>A simple action is to make sure we never drop litter. If we throw away our litter responsibly, it won’t be lying around to be blown or washed into the environment. </a:t>
            </a:r>
            <a:endParaRPr dirty="0"/>
          </a:p>
          <a:p>
            <a:pPr marL="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dirty="0">
                <a:solidFill>
                  <a:schemeClr val="dk1"/>
                </a:solidFill>
                <a:latin typeface="Calibri"/>
                <a:ea typeface="Calibri"/>
                <a:cs typeface="Calibri"/>
                <a:sym typeface="Calibri"/>
              </a:rPr>
              <a:t>We could also try to use less plastic. The best thing we could do for the environment is to reduce the amount of plastic we use. </a:t>
            </a:r>
            <a:endParaRPr dirty="0"/>
          </a:p>
          <a:p>
            <a:pPr marL="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dirty="0">
                <a:solidFill>
                  <a:schemeClr val="dk1"/>
                </a:solidFill>
                <a:latin typeface="Calibri"/>
                <a:ea typeface="Calibri"/>
                <a:cs typeface="Calibri"/>
                <a:sym typeface="Calibri"/>
              </a:rPr>
              <a:t>Ask pupils:</a:t>
            </a:r>
            <a:endParaRPr dirty="0"/>
          </a:p>
          <a:p>
            <a:pPr marL="171450" lvl="0" indent="-171450" algn="l" rtl="0">
              <a:spcBef>
                <a:spcPts val="0"/>
              </a:spcBef>
              <a:spcAft>
                <a:spcPts val="0"/>
              </a:spcAft>
              <a:buClr>
                <a:schemeClr val="dk1"/>
              </a:buClr>
              <a:buSzPts val="1200"/>
              <a:buFont typeface="Arial"/>
              <a:buChar char="•"/>
            </a:pPr>
            <a:r>
              <a:rPr lang="en-US" sz="1200" b="0" i="0" dirty="0">
                <a:solidFill>
                  <a:schemeClr val="dk1"/>
                </a:solidFill>
                <a:latin typeface="Calibri"/>
                <a:ea typeface="Calibri"/>
                <a:cs typeface="Calibri"/>
                <a:sym typeface="Calibri"/>
              </a:rPr>
              <a:t>Who can think of ways to use less plastic?</a:t>
            </a:r>
            <a:endParaRPr dirty="0"/>
          </a:p>
          <a:p>
            <a:pPr marL="171450" lvl="0" indent="-95250" algn="l" rtl="0">
              <a:spcBef>
                <a:spcPts val="0"/>
              </a:spcBef>
              <a:spcAft>
                <a:spcPts val="0"/>
              </a:spcAft>
              <a:buClr>
                <a:schemeClr val="dk1"/>
              </a:buClr>
              <a:buSzPts val="1200"/>
              <a:buFont typeface="Arial"/>
              <a:buNone/>
            </a:pPr>
            <a:endParaRPr sz="1200" b="0" i="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dirty="0">
                <a:solidFill>
                  <a:schemeClr val="dk1"/>
                </a:solidFill>
                <a:latin typeface="Calibri"/>
                <a:ea typeface="Calibri"/>
                <a:cs typeface="Calibri"/>
                <a:sym typeface="Calibri"/>
              </a:rPr>
              <a:t>Ideas might be to use reusable water bottles and your own shopping bags rather than plastic bags from shops. </a:t>
            </a:r>
            <a:r>
              <a:rPr lang="en-US" sz="1200" dirty="0">
                <a:solidFill>
                  <a:schemeClr val="dk1"/>
                </a:solidFill>
                <a:latin typeface="Calibri"/>
                <a:ea typeface="Calibri"/>
                <a:cs typeface="Calibri"/>
                <a:sym typeface="Calibri"/>
              </a:rPr>
              <a:t>Or to avoid using plastic when a different material could be used, for example paper for packaging, reusable containers to store leftovers rather than wrapping them in </a:t>
            </a:r>
            <a:r>
              <a:rPr lang="en-US" sz="1200" dirty="0" err="1">
                <a:solidFill>
                  <a:schemeClr val="dk1"/>
                </a:solidFill>
                <a:latin typeface="Calibri"/>
                <a:ea typeface="Calibri"/>
                <a:cs typeface="Calibri"/>
                <a:sym typeface="Calibri"/>
              </a:rPr>
              <a:t>clingfilm</a:t>
            </a:r>
            <a:r>
              <a:rPr lang="en-US" sz="1200" dirty="0">
                <a:solidFill>
                  <a:schemeClr val="dk1"/>
                </a:solidFill>
                <a:latin typeface="Calibri"/>
                <a:ea typeface="Calibri"/>
                <a:cs typeface="Calibri"/>
                <a:sym typeface="Calibri"/>
              </a:rPr>
              <a:t>, paper straws instead of plastic. </a:t>
            </a:r>
            <a:endParaRPr dirty="0"/>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lvl="0" indent="0" algn="l" rtl="0">
              <a:spcBef>
                <a:spcPts val="0"/>
              </a:spcBef>
              <a:spcAft>
                <a:spcPts val="0"/>
              </a:spcAft>
              <a:buNone/>
            </a:pPr>
            <a:endParaRPr sz="1200" b="0" i="0" dirty="0">
              <a:solidFill>
                <a:schemeClr val="dk1"/>
              </a:solidFill>
              <a:latin typeface="Calibri"/>
              <a:ea typeface="Calibri"/>
              <a:cs typeface="Calibri"/>
              <a:sym typeface="Calibri"/>
            </a:endParaRPr>
          </a:p>
        </p:txBody>
      </p:sp>
      <p:sp>
        <p:nvSpPr>
          <p:cNvPr id="144" name="Google Shape;14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9: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Explain to pupils that there’s one more important thing we can do to prevent plastic ending up in our oceans.</a:t>
            </a:r>
            <a:endParaRPr dirty="0"/>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Ask:</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200" i="0" dirty="0">
                <a:solidFill>
                  <a:schemeClr val="dk1"/>
                </a:solidFill>
                <a:latin typeface="Calibri"/>
                <a:ea typeface="Calibri"/>
                <a:cs typeface="Calibri"/>
                <a:sym typeface="Calibri"/>
              </a:rPr>
              <a:t>Can anyone tell me what this symbol means? (It means that packaging can be widely recycled)</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200" i="0" dirty="0">
                <a:solidFill>
                  <a:schemeClr val="dk1"/>
                </a:solidFill>
                <a:latin typeface="Calibri"/>
                <a:ea typeface="Calibri"/>
                <a:cs typeface="Calibri"/>
                <a:sym typeface="Calibri"/>
              </a:rPr>
              <a:t>Have you seen it on products? Where have you seen it? (On packaging)</a:t>
            </a:r>
            <a:endParaRPr dirty="0"/>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Explain that ‘recycling’ is when you turn used items into something new. Lots of things we use every day can be recycled. </a:t>
            </a:r>
            <a:endParaRPr dirty="0"/>
          </a:p>
          <a:p>
            <a:pPr marL="0" lvl="0" indent="0" algn="l" rtl="0">
              <a:spcBef>
                <a:spcPts val="0"/>
              </a:spcBef>
              <a:spcAft>
                <a:spcPts val="0"/>
              </a:spcAft>
              <a:buNone/>
            </a:pPr>
            <a:endParaRPr dirty="0"/>
          </a:p>
        </p:txBody>
      </p:sp>
      <p:sp>
        <p:nvSpPr>
          <p:cNvPr id="153" name="Google Shape;153;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742950" y="1122363"/>
            <a:ext cx="8420100" cy="2387600"/>
          </a:xfrm>
          <a:prstGeom prst="rect">
            <a:avLst/>
          </a:prstGeom>
          <a:noFill/>
          <a:ln>
            <a:noFill/>
          </a:ln>
        </p:spPr>
        <p:txBody>
          <a:bodyPr spcFirstLastPara="1" wrap="square" lIns="91425" tIns="45700" rIns="91425" bIns="45700" anchor="b" anchorCtr="0"/>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238250" y="3602038"/>
            <a:ext cx="7429500" cy="1655762"/>
          </a:xfrm>
          <a:prstGeom prst="rect">
            <a:avLst/>
          </a:prstGeom>
          <a:noFill/>
          <a:ln>
            <a:noFill/>
          </a:ln>
        </p:spPr>
        <p:txBody>
          <a:bodyPr spcFirstLastPara="1" wrap="square" lIns="91425" tIns="45700" rIns="91425" bIns="45700" anchor="t" anchorCtr="0"/>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dt" idx="10"/>
          </p:nvPr>
        </p:nvSpPr>
        <p:spPr>
          <a:xfrm>
            <a:off x="681038" y="6356352"/>
            <a:ext cx="222885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3281363" y="6356352"/>
            <a:ext cx="3343275"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6996113" y="6356352"/>
            <a:ext cx="222885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681038" y="365127"/>
            <a:ext cx="8543925"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777332" y="-270669"/>
            <a:ext cx="4351338" cy="8543925"/>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681038" y="6356352"/>
            <a:ext cx="222885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3281363" y="6356352"/>
            <a:ext cx="3343275"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6996113" y="6356352"/>
            <a:ext cx="222885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5251054" y="2203053"/>
            <a:ext cx="5811838" cy="2135981"/>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917179" y="128985"/>
            <a:ext cx="5811838" cy="6284119"/>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681038" y="6356352"/>
            <a:ext cx="222885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3281363" y="6356352"/>
            <a:ext cx="3343275"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6996113" y="6356352"/>
            <a:ext cx="222885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681038" y="365127"/>
            <a:ext cx="8543925"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681038" y="1825625"/>
            <a:ext cx="8543925"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681038" y="6356352"/>
            <a:ext cx="222885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3281363" y="6356352"/>
            <a:ext cx="3343275"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6996113" y="6356352"/>
            <a:ext cx="222885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675879" y="1709740"/>
            <a:ext cx="8543925" cy="2852737"/>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675879" y="4589465"/>
            <a:ext cx="8543925" cy="1500187"/>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4"/>
          <p:cNvSpPr txBox="1">
            <a:spLocks noGrp="1"/>
          </p:cNvSpPr>
          <p:nvPr>
            <p:ph type="dt" idx="10"/>
          </p:nvPr>
        </p:nvSpPr>
        <p:spPr>
          <a:xfrm>
            <a:off x="681038" y="6356352"/>
            <a:ext cx="222885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3281363" y="6356352"/>
            <a:ext cx="3343275"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6996113" y="6356352"/>
            <a:ext cx="222885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681038" y="365127"/>
            <a:ext cx="8543925"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681038" y="1825625"/>
            <a:ext cx="421005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5"/>
          <p:cNvSpPr txBox="1">
            <a:spLocks noGrp="1"/>
          </p:cNvSpPr>
          <p:nvPr>
            <p:ph type="body" idx="2"/>
          </p:nvPr>
        </p:nvSpPr>
        <p:spPr>
          <a:xfrm>
            <a:off x="5014913" y="1825625"/>
            <a:ext cx="421005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
          <p:cNvSpPr txBox="1">
            <a:spLocks noGrp="1"/>
          </p:cNvSpPr>
          <p:nvPr>
            <p:ph type="dt" idx="10"/>
          </p:nvPr>
        </p:nvSpPr>
        <p:spPr>
          <a:xfrm>
            <a:off x="681038" y="6356352"/>
            <a:ext cx="222885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3281363" y="6356352"/>
            <a:ext cx="3343275"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6996113" y="6356352"/>
            <a:ext cx="222885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682328" y="365127"/>
            <a:ext cx="8543925"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682329" y="1681163"/>
            <a:ext cx="4190702"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6"/>
          <p:cNvSpPr txBox="1">
            <a:spLocks noGrp="1"/>
          </p:cNvSpPr>
          <p:nvPr>
            <p:ph type="body" idx="2"/>
          </p:nvPr>
        </p:nvSpPr>
        <p:spPr>
          <a:xfrm>
            <a:off x="682329" y="2505075"/>
            <a:ext cx="4190702"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6"/>
          <p:cNvSpPr txBox="1">
            <a:spLocks noGrp="1"/>
          </p:cNvSpPr>
          <p:nvPr>
            <p:ph type="body" idx="3"/>
          </p:nvPr>
        </p:nvSpPr>
        <p:spPr>
          <a:xfrm>
            <a:off x="5014913" y="1681163"/>
            <a:ext cx="4211340"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6"/>
          <p:cNvSpPr txBox="1">
            <a:spLocks noGrp="1"/>
          </p:cNvSpPr>
          <p:nvPr>
            <p:ph type="body" idx="4"/>
          </p:nvPr>
        </p:nvSpPr>
        <p:spPr>
          <a:xfrm>
            <a:off x="5014913" y="2505075"/>
            <a:ext cx="4211340"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6"/>
          <p:cNvSpPr txBox="1">
            <a:spLocks noGrp="1"/>
          </p:cNvSpPr>
          <p:nvPr>
            <p:ph type="dt" idx="10"/>
          </p:nvPr>
        </p:nvSpPr>
        <p:spPr>
          <a:xfrm>
            <a:off x="681038" y="6356352"/>
            <a:ext cx="222885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3281363" y="6356352"/>
            <a:ext cx="3343275"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6996113" y="6356352"/>
            <a:ext cx="222885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681038" y="365127"/>
            <a:ext cx="8543925"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681038" y="6356352"/>
            <a:ext cx="222885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3281363" y="6356352"/>
            <a:ext cx="3343275"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6996113" y="6356352"/>
            <a:ext cx="222885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681038" y="6356352"/>
            <a:ext cx="222885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3281363" y="6356352"/>
            <a:ext cx="3343275"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6996113" y="6356352"/>
            <a:ext cx="222885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682328" y="457200"/>
            <a:ext cx="3194943"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4211340" y="987427"/>
            <a:ext cx="5014913" cy="4873625"/>
          </a:xfrm>
          <a:prstGeom prst="rect">
            <a:avLst/>
          </a:prstGeom>
          <a:noFill/>
          <a:ln>
            <a:noFill/>
          </a:ln>
        </p:spPr>
        <p:txBody>
          <a:bodyPr spcFirstLastPara="1" wrap="square" lIns="91425" tIns="45700" rIns="91425" bIns="45700" anchor="t" anchorCtr="0"/>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682328" y="2057400"/>
            <a:ext cx="3194943"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681038" y="6356352"/>
            <a:ext cx="222885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3281363" y="6356352"/>
            <a:ext cx="3343275"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6996113" y="6356352"/>
            <a:ext cx="222885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682328" y="457200"/>
            <a:ext cx="3194943"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4211340" y="987427"/>
            <a:ext cx="5014913" cy="48736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682328" y="2057400"/>
            <a:ext cx="3194943"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681038" y="6356352"/>
            <a:ext cx="222885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3281363" y="6356352"/>
            <a:ext cx="3343275"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6996113" y="6356352"/>
            <a:ext cx="222885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81038" y="365127"/>
            <a:ext cx="8543925"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681038" y="1825625"/>
            <a:ext cx="8543925"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81038" y="6356352"/>
            <a:ext cx="222885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281363" y="6356352"/>
            <a:ext cx="3343275"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996113" y="6356352"/>
            <a:ext cx="222885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3"/>
          <p:cNvSpPr txBox="1">
            <a:spLocks noGrp="1"/>
          </p:cNvSpPr>
          <p:nvPr>
            <p:ph type="ctrTitle"/>
          </p:nvPr>
        </p:nvSpPr>
        <p:spPr>
          <a:xfrm>
            <a:off x="768625" y="2431989"/>
            <a:ext cx="8420100" cy="3405808"/>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5400"/>
              <a:buFont typeface="Calibri"/>
              <a:buNone/>
            </a:pPr>
            <a:br>
              <a:rPr lang="en-US" sz="5400" dirty="0"/>
            </a:br>
            <a:br>
              <a:rPr lang="en-US" sz="5400" dirty="0"/>
            </a:br>
            <a:br>
              <a:rPr lang="en-US" sz="5400" dirty="0"/>
            </a:br>
            <a:br>
              <a:rPr lang="en-US" sz="5400" dirty="0"/>
            </a:br>
            <a:br>
              <a:rPr lang="en-US" sz="5400" dirty="0"/>
            </a:br>
            <a:br>
              <a:rPr lang="en-US" sz="5400" dirty="0"/>
            </a:br>
            <a:br>
              <a:rPr lang="en-US" sz="5400" dirty="0"/>
            </a:br>
            <a:r>
              <a:rPr lang="en-US" sz="5400" b="1" dirty="0"/>
              <a:t>Calling all Plastic Investigators! </a:t>
            </a:r>
            <a:br>
              <a:rPr lang="en-US" sz="5400" dirty="0"/>
            </a:br>
            <a:br>
              <a:rPr lang="en-US" sz="5400" dirty="0"/>
            </a:br>
            <a:r>
              <a:rPr lang="en-US" sz="5400" b="1" dirty="0"/>
              <a:t>Welcome to the PI Club!</a:t>
            </a:r>
            <a:br>
              <a:rPr lang="en-US" sz="5400" b="1" dirty="0"/>
            </a:br>
            <a:br>
              <a:rPr lang="en-US" sz="5400" b="1" dirty="0"/>
            </a:br>
            <a:r>
              <a:rPr lang="en-US" sz="2790" b="1" dirty="0"/>
              <a:t>Are you ready to go on a mission?</a:t>
            </a:r>
            <a:br>
              <a:rPr lang="en-US" sz="5400" dirty="0"/>
            </a:br>
            <a:endParaRPr sz="5400" dirty="0"/>
          </a:p>
        </p:txBody>
      </p:sp>
      <p:pic>
        <p:nvPicPr>
          <p:cNvPr id="4" name="Picture 3">
            <a:extLst>
              <a:ext uri="{FF2B5EF4-FFF2-40B4-BE49-F238E27FC236}">
                <a16:creationId xmlns:a16="http://schemas.microsoft.com/office/drawing/2014/main" id="{1790098A-D47F-894E-9B93-CA3A36EB04E7}"/>
              </a:ext>
            </a:extLst>
          </p:cNvPr>
          <p:cNvPicPr>
            <a:picLocks noChangeAspect="1"/>
          </p:cNvPicPr>
          <p:nvPr/>
        </p:nvPicPr>
        <p:blipFill>
          <a:blip r:embed="rId3"/>
          <a:stretch>
            <a:fillRect/>
          </a:stretch>
        </p:blipFill>
        <p:spPr>
          <a:xfrm>
            <a:off x="0" y="0"/>
            <a:ext cx="9906000"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3" name="Google Shape;163;p22"/>
          <p:cNvSpPr txBox="1"/>
          <p:nvPr/>
        </p:nvSpPr>
        <p:spPr>
          <a:xfrm>
            <a:off x="681038" y="530708"/>
            <a:ext cx="8543925" cy="687764"/>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chemeClr val="dk1"/>
              </a:buClr>
              <a:buSzPts val="4400"/>
              <a:buFont typeface="Arial"/>
              <a:buNone/>
            </a:pPr>
            <a:r>
              <a:rPr lang="en-US" sz="4400" b="1" i="0" u="none" strike="noStrike" cap="none" dirty="0">
                <a:solidFill>
                  <a:schemeClr val="dk1"/>
                </a:solidFill>
                <a:latin typeface="Calibri"/>
                <a:ea typeface="Calibri"/>
                <a:cs typeface="Calibri"/>
                <a:sym typeface="Calibri"/>
              </a:rPr>
              <a:t>How many people in the UK recycle?</a:t>
            </a:r>
            <a:endParaRPr dirty="0"/>
          </a:p>
          <a:p>
            <a:pPr marL="0" marR="0" lvl="0" indent="0" algn="l" rtl="0">
              <a:lnSpc>
                <a:spcPct val="80000"/>
              </a:lnSpc>
              <a:spcBef>
                <a:spcPts val="1000"/>
              </a:spcBef>
              <a:spcAft>
                <a:spcPts val="0"/>
              </a:spcAft>
              <a:buClr>
                <a:schemeClr val="dk1"/>
              </a:buClr>
              <a:buSzPts val="2800"/>
              <a:buFont typeface="Arial"/>
              <a:buNone/>
            </a:pPr>
            <a:endParaRPr sz="2800" b="0" i="0" u="none" strike="noStrike" cap="none" dirty="0">
              <a:solidFill>
                <a:schemeClr val="dk1"/>
              </a:solidFill>
              <a:latin typeface="Calibri"/>
              <a:ea typeface="Calibri"/>
              <a:cs typeface="Calibri"/>
              <a:sym typeface="Calibri"/>
            </a:endParaRPr>
          </a:p>
          <a:p>
            <a:pPr marL="0" marR="0" lvl="0" indent="0" algn="l" rtl="0">
              <a:lnSpc>
                <a:spcPct val="80000"/>
              </a:lnSpc>
              <a:spcBef>
                <a:spcPts val="1000"/>
              </a:spcBef>
              <a:spcAft>
                <a:spcPts val="0"/>
              </a:spcAft>
              <a:buClr>
                <a:schemeClr val="dk1"/>
              </a:buClr>
              <a:buSzPts val="2800"/>
              <a:buFont typeface="Arial"/>
              <a:buNone/>
            </a:pPr>
            <a:endParaRPr sz="2800" b="0" i="0" u="none" strike="noStrike" cap="none" dirty="0">
              <a:solidFill>
                <a:schemeClr val="dk1"/>
              </a:solidFill>
              <a:latin typeface="Calibri"/>
              <a:ea typeface="Calibri"/>
              <a:cs typeface="Calibri"/>
              <a:sym typeface="Calibri"/>
            </a:endParaRPr>
          </a:p>
        </p:txBody>
      </p:sp>
      <p:sp>
        <p:nvSpPr>
          <p:cNvPr id="2" name="Text Placeholder 1"/>
          <p:cNvSpPr>
            <a:spLocks noGrp="1"/>
          </p:cNvSpPr>
          <p:nvPr>
            <p:ph type="body" idx="1"/>
          </p:nvPr>
        </p:nvSpPr>
        <p:spPr/>
        <p:txBody>
          <a:bodyPr/>
          <a:lstStyle/>
          <a:p>
            <a:endParaRPr lang="en-US"/>
          </a:p>
        </p:txBody>
      </p:sp>
      <p:pic>
        <p:nvPicPr>
          <p:cNvPr id="4" name="Picture 3" descr="ASDA PPT 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0458" cy="6858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7" name="Google Shape;177;p24"/>
          <p:cNvSpPr txBox="1"/>
          <p:nvPr/>
        </p:nvSpPr>
        <p:spPr>
          <a:xfrm>
            <a:off x="681038" y="541946"/>
            <a:ext cx="8543925" cy="687764"/>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chemeClr val="dk1"/>
              </a:buClr>
              <a:buSzPts val="4400"/>
              <a:buFont typeface="Arial"/>
              <a:buNone/>
            </a:pPr>
            <a:r>
              <a:rPr lang="en-US" sz="4400" b="1" i="0" u="none" strike="noStrike" cap="none">
                <a:solidFill>
                  <a:schemeClr val="dk1"/>
                </a:solidFill>
                <a:latin typeface="Calibri"/>
                <a:ea typeface="Calibri"/>
                <a:cs typeface="Calibri"/>
                <a:sym typeface="Calibri"/>
              </a:rPr>
              <a:t>Why recycle?</a:t>
            </a:r>
            <a:endParaRPr/>
          </a:p>
          <a:p>
            <a:pPr marL="0" marR="0" lvl="0" indent="0" algn="l" rtl="0">
              <a:lnSpc>
                <a:spcPct val="80000"/>
              </a:lnSpc>
              <a:spcBef>
                <a:spcPts val="10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80000"/>
              </a:lnSpc>
              <a:spcBef>
                <a:spcPts val="10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p:txBody>
      </p:sp>
      <p:sp>
        <p:nvSpPr>
          <p:cNvPr id="2" name="Text Placeholder 1"/>
          <p:cNvSpPr>
            <a:spLocks noGrp="1"/>
          </p:cNvSpPr>
          <p:nvPr>
            <p:ph type="body" idx="1"/>
          </p:nvPr>
        </p:nvSpPr>
        <p:spPr/>
        <p:txBody>
          <a:bodyPr/>
          <a:lstStyle/>
          <a:p>
            <a:endParaRPr lang="en-US"/>
          </a:p>
        </p:txBody>
      </p:sp>
      <p:pic>
        <p:nvPicPr>
          <p:cNvPr id="3" name="Picture 2" descr="ASDA PPT 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0458" cy="6858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4" name="Google Shape;184;p25"/>
          <p:cNvSpPr txBox="1"/>
          <p:nvPr/>
        </p:nvSpPr>
        <p:spPr>
          <a:xfrm>
            <a:off x="681038" y="541946"/>
            <a:ext cx="8543925" cy="687764"/>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chemeClr val="dk1"/>
              </a:buClr>
              <a:buSzPts val="4400"/>
              <a:buFont typeface="Arial"/>
              <a:buNone/>
            </a:pPr>
            <a:r>
              <a:rPr lang="en-US" sz="4400" b="1" i="0" u="none" strike="noStrike" cap="none">
                <a:solidFill>
                  <a:schemeClr val="dk1"/>
                </a:solidFill>
                <a:latin typeface="Calibri"/>
                <a:ea typeface="Calibri"/>
                <a:cs typeface="Calibri"/>
                <a:sym typeface="Calibri"/>
              </a:rPr>
              <a:t>Why recycle?</a:t>
            </a:r>
            <a:endParaRPr/>
          </a:p>
          <a:p>
            <a:pPr marL="0" marR="0" lvl="0" indent="0" algn="l" rtl="0">
              <a:lnSpc>
                <a:spcPct val="80000"/>
              </a:lnSpc>
              <a:spcBef>
                <a:spcPts val="10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80000"/>
              </a:lnSpc>
              <a:spcBef>
                <a:spcPts val="10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p:txBody>
      </p:sp>
      <p:sp>
        <p:nvSpPr>
          <p:cNvPr id="2" name="Text Placeholder 1"/>
          <p:cNvSpPr>
            <a:spLocks noGrp="1"/>
          </p:cNvSpPr>
          <p:nvPr>
            <p:ph type="body" idx="1"/>
          </p:nvPr>
        </p:nvSpPr>
        <p:spPr/>
        <p:txBody>
          <a:bodyPr/>
          <a:lstStyle/>
          <a:p>
            <a:endParaRPr lang="en-US"/>
          </a:p>
        </p:txBody>
      </p:sp>
      <p:pic>
        <p:nvPicPr>
          <p:cNvPr id="3" name="Picture 2" descr="ASDA PPT 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0458" cy="6858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1" name="Google Shape;191;p26"/>
          <p:cNvSpPr txBox="1"/>
          <p:nvPr/>
        </p:nvSpPr>
        <p:spPr>
          <a:xfrm>
            <a:off x="681038" y="541946"/>
            <a:ext cx="8543925" cy="687764"/>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chemeClr val="dk1"/>
              </a:buClr>
              <a:buSzPts val="4400"/>
              <a:buFont typeface="Arial"/>
              <a:buNone/>
            </a:pPr>
            <a:r>
              <a:rPr lang="en-US" sz="4400" b="1" i="0" u="none" strike="noStrike" cap="none">
                <a:solidFill>
                  <a:schemeClr val="dk1"/>
                </a:solidFill>
                <a:latin typeface="Calibri"/>
                <a:ea typeface="Calibri"/>
                <a:cs typeface="Calibri"/>
                <a:sym typeface="Calibri"/>
              </a:rPr>
              <a:t>Why recycle?</a:t>
            </a:r>
            <a:endParaRPr/>
          </a:p>
          <a:p>
            <a:pPr marL="0" marR="0" lvl="0" indent="0" algn="l" rtl="0">
              <a:lnSpc>
                <a:spcPct val="80000"/>
              </a:lnSpc>
              <a:spcBef>
                <a:spcPts val="10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p:txBody>
      </p:sp>
      <p:sp>
        <p:nvSpPr>
          <p:cNvPr id="2" name="Text Placeholder 1"/>
          <p:cNvSpPr>
            <a:spLocks noGrp="1"/>
          </p:cNvSpPr>
          <p:nvPr>
            <p:ph type="body" idx="1"/>
          </p:nvPr>
        </p:nvSpPr>
        <p:spPr/>
        <p:txBody>
          <a:bodyPr/>
          <a:lstStyle/>
          <a:p>
            <a:endParaRPr lang="en-US" dirty="0"/>
          </a:p>
        </p:txBody>
      </p:sp>
      <p:pic>
        <p:nvPicPr>
          <p:cNvPr id="3" name="Picture 2" descr="ASDA PPT 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0458" cy="6858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3" name="Google Shape;243;p30"/>
          <p:cNvSpPr txBox="1"/>
          <p:nvPr/>
        </p:nvSpPr>
        <p:spPr>
          <a:xfrm>
            <a:off x="681038" y="541946"/>
            <a:ext cx="8543925" cy="687764"/>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chemeClr val="dk1"/>
              </a:buClr>
              <a:buSzPts val="3800"/>
              <a:buFont typeface="Arial"/>
              <a:buNone/>
            </a:pPr>
            <a:r>
              <a:rPr lang="en-US" sz="3800" b="0" i="0" u="none" strike="noStrike" cap="none">
                <a:solidFill>
                  <a:schemeClr val="dk1"/>
                </a:solidFill>
                <a:latin typeface="Calibri"/>
                <a:ea typeface="Calibri"/>
                <a:cs typeface="Calibri"/>
                <a:sym typeface="Calibri"/>
              </a:rPr>
              <a:t>H</a:t>
            </a:r>
            <a:r>
              <a:rPr lang="en-US" sz="4400" b="1" i="0" u="none" strike="noStrike" cap="none">
                <a:solidFill>
                  <a:schemeClr val="dk1"/>
                </a:solidFill>
                <a:latin typeface="Calibri"/>
                <a:ea typeface="Calibri"/>
                <a:cs typeface="Calibri"/>
                <a:sym typeface="Calibri"/>
              </a:rPr>
              <a:t>ow can we make a difference?</a:t>
            </a:r>
            <a:endParaRPr/>
          </a:p>
        </p:txBody>
      </p:sp>
      <p:sp>
        <p:nvSpPr>
          <p:cNvPr id="2" name="Text Placeholder 1"/>
          <p:cNvSpPr>
            <a:spLocks noGrp="1"/>
          </p:cNvSpPr>
          <p:nvPr>
            <p:ph type="body" idx="1"/>
          </p:nvPr>
        </p:nvSpPr>
        <p:spPr/>
        <p:txBody>
          <a:bodyPr/>
          <a:lstStyle/>
          <a:p>
            <a:endParaRPr lang="en-US" dirty="0"/>
          </a:p>
        </p:txBody>
      </p:sp>
      <p:pic>
        <p:nvPicPr>
          <p:cNvPr id="3" name="Picture 2" descr="ASDA PPT 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0458" cy="6858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AE5AEA0B-242A-44BD-BF91-F1EC31334EC7}"/>
              </a:ext>
            </a:extLst>
          </p:cNvPr>
          <p:cNvSpPr txBox="1">
            <a:spLocks/>
          </p:cNvSpPr>
          <p:nvPr/>
        </p:nvSpPr>
        <p:spPr>
          <a:xfrm>
            <a:off x="272761" y="327883"/>
            <a:ext cx="8456059" cy="575010"/>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None/>
            </a:pPr>
            <a:r>
              <a:rPr lang="en-GB" dirty="0">
                <a:solidFill>
                  <a:schemeClr val="tx1"/>
                </a:solidFill>
                <a:latin typeface="+mj-lt"/>
              </a:rPr>
              <a:t>Your mission</a:t>
            </a:r>
          </a:p>
        </p:txBody>
      </p:sp>
      <p:pic>
        <p:nvPicPr>
          <p:cNvPr id="3" name="Picture 2" descr="ASDA PPT 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0458" cy="6858000"/>
          </a:xfrm>
          <a:prstGeom prst="rect">
            <a:avLst/>
          </a:prstGeom>
        </p:spPr>
      </p:pic>
    </p:spTree>
    <p:extLst>
      <p:ext uri="{BB962C8B-B14F-4D97-AF65-F5344CB8AC3E}">
        <p14:creationId xmlns:p14="http://schemas.microsoft.com/office/powerpoint/2010/main" val="36122738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2" name="TextBox 1">
            <a:extLst>
              <a:ext uri="{FF2B5EF4-FFF2-40B4-BE49-F238E27FC236}">
                <a16:creationId xmlns:a16="http://schemas.microsoft.com/office/drawing/2014/main" id="{1CDAC778-A8FE-4201-BD48-2BF10A821B78}"/>
              </a:ext>
            </a:extLst>
          </p:cNvPr>
          <p:cNvSpPr txBox="1"/>
          <p:nvPr/>
        </p:nvSpPr>
        <p:spPr>
          <a:xfrm>
            <a:off x="880533" y="5909733"/>
            <a:ext cx="4072467" cy="523220"/>
          </a:xfrm>
          <a:prstGeom prst="rect">
            <a:avLst/>
          </a:prstGeom>
          <a:noFill/>
        </p:spPr>
        <p:txBody>
          <a:bodyPr wrap="square" rtlCol="0">
            <a:spAutoFit/>
          </a:bodyPr>
          <a:lstStyle/>
          <a:p>
            <a:r>
              <a:rPr lang="en-US" dirty="0"/>
              <a:t>Video: </a:t>
            </a:r>
            <a:r>
              <a:rPr lang="en-US" dirty="0">
                <a:solidFill>
                  <a:srgbClr val="FF0000"/>
                </a:solidFill>
              </a:rPr>
              <a:t>((add link here))</a:t>
            </a:r>
          </a:p>
          <a:p>
            <a:endParaRPr lang="en-GB" dirty="0"/>
          </a:p>
        </p:txBody>
      </p:sp>
      <p:pic>
        <p:nvPicPr>
          <p:cNvPr id="3" name="Picture 2" descr="ASDA PPT 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0458" cy="6858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1" name="Google Shape;221;p28"/>
          <p:cNvSpPr txBox="1"/>
          <p:nvPr/>
        </p:nvSpPr>
        <p:spPr>
          <a:xfrm>
            <a:off x="539534" y="433525"/>
            <a:ext cx="8543925" cy="68776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4400"/>
              <a:buFont typeface="Arial"/>
              <a:buNone/>
            </a:pPr>
            <a:r>
              <a:rPr lang="en-US" sz="4400" b="1" i="0" u="none" strike="noStrike" cap="none" dirty="0">
                <a:solidFill>
                  <a:schemeClr val="dk1"/>
                </a:solidFill>
                <a:latin typeface="Calibri"/>
                <a:ea typeface="Calibri"/>
                <a:cs typeface="Calibri"/>
                <a:sym typeface="Calibri"/>
              </a:rPr>
              <a:t>Made from recycled plastic!</a:t>
            </a:r>
            <a:endParaRPr dirty="0"/>
          </a:p>
        </p:txBody>
      </p:sp>
      <p:pic>
        <p:nvPicPr>
          <p:cNvPr id="2" name="Picture 1" descr="ASDA PPT 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0458" cy="6858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50" name="Google Shape;250;p31"/>
          <p:cNvSpPr txBox="1"/>
          <p:nvPr/>
        </p:nvSpPr>
        <p:spPr>
          <a:xfrm>
            <a:off x="681038" y="541946"/>
            <a:ext cx="8543925" cy="68776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4400"/>
              <a:buFont typeface="Arial"/>
              <a:buNone/>
            </a:pPr>
            <a:r>
              <a:rPr lang="en-US" sz="4400" b="1" i="0" u="none" strike="noStrike" cap="none">
                <a:solidFill>
                  <a:schemeClr val="dk1"/>
                </a:solidFill>
                <a:latin typeface="Calibri"/>
                <a:ea typeface="Calibri"/>
                <a:cs typeface="Calibri"/>
                <a:sym typeface="Calibri"/>
              </a:rPr>
              <a:t>The PI Club</a:t>
            </a:r>
            <a:endParaRPr/>
          </a:p>
        </p:txBody>
      </p:sp>
      <p:sp>
        <p:nvSpPr>
          <p:cNvPr id="2" name="Text Placeholder 1"/>
          <p:cNvSpPr>
            <a:spLocks noGrp="1"/>
          </p:cNvSpPr>
          <p:nvPr>
            <p:ph type="body" idx="1"/>
          </p:nvPr>
        </p:nvSpPr>
        <p:spPr/>
        <p:txBody>
          <a:bodyPr/>
          <a:lstStyle/>
          <a:p>
            <a:endParaRPr lang="en-US"/>
          </a:p>
        </p:txBody>
      </p:sp>
      <p:pic>
        <p:nvPicPr>
          <p:cNvPr id="3" name="Picture 2" descr="ASDA PPT 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0458" cy="68580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7" name="Google Shape;257;p32"/>
          <p:cNvSpPr txBox="1"/>
          <p:nvPr/>
        </p:nvSpPr>
        <p:spPr>
          <a:xfrm>
            <a:off x="681038" y="541946"/>
            <a:ext cx="8543925" cy="68776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4400"/>
              <a:buFont typeface="Arial"/>
              <a:buNone/>
            </a:pPr>
            <a:r>
              <a:rPr lang="en-US" sz="4400" b="1" i="0" u="none" strike="noStrike" cap="none">
                <a:solidFill>
                  <a:schemeClr val="dk1"/>
                </a:solidFill>
                <a:latin typeface="Calibri"/>
                <a:ea typeface="Calibri"/>
                <a:cs typeface="Calibri"/>
                <a:sym typeface="Calibri"/>
              </a:rPr>
              <a:t>Spread the word!</a:t>
            </a:r>
            <a:endParaRPr/>
          </a:p>
        </p:txBody>
      </p:sp>
      <p:sp>
        <p:nvSpPr>
          <p:cNvPr id="2" name="Text Placeholder 1"/>
          <p:cNvSpPr>
            <a:spLocks noGrp="1"/>
          </p:cNvSpPr>
          <p:nvPr>
            <p:ph type="body" idx="1"/>
          </p:nvPr>
        </p:nvSpPr>
        <p:spPr/>
        <p:txBody>
          <a:bodyPr/>
          <a:lstStyle/>
          <a:p>
            <a:endParaRPr lang="en-US"/>
          </a:p>
        </p:txBody>
      </p:sp>
      <p:pic>
        <p:nvPicPr>
          <p:cNvPr id="3" name="Picture 2" descr="ASDA PPT 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0458" cy="6858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4"/>
          <p:cNvSpPr txBox="1">
            <a:spLocks noGrp="1"/>
          </p:cNvSpPr>
          <p:nvPr>
            <p:ph type="title"/>
          </p:nvPr>
        </p:nvSpPr>
        <p:spPr>
          <a:xfrm>
            <a:off x="681038" y="365127"/>
            <a:ext cx="8543925"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b="1"/>
              <a:t>Plastic all around us </a:t>
            </a:r>
            <a:endParaRPr/>
          </a:p>
        </p:txBody>
      </p:sp>
      <p:pic>
        <p:nvPicPr>
          <p:cNvPr id="3" name="Picture 2" descr="ASDA PPT 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0458" cy="68580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4" name="Google Shape;264;p33"/>
          <p:cNvSpPr txBox="1"/>
          <p:nvPr/>
        </p:nvSpPr>
        <p:spPr>
          <a:xfrm>
            <a:off x="829056" y="541946"/>
            <a:ext cx="8395907" cy="68776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4400"/>
              <a:buFont typeface="Arial"/>
              <a:buNone/>
            </a:pPr>
            <a:r>
              <a:rPr lang="en-US" sz="4400" b="1" i="0" u="none" strike="noStrike" cap="none" dirty="0">
                <a:solidFill>
                  <a:schemeClr val="dk1"/>
                </a:solidFill>
                <a:latin typeface="Calibri"/>
                <a:ea typeface="Calibri"/>
                <a:cs typeface="Calibri"/>
                <a:sym typeface="Calibri"/>
              </a:rPr>
              <a:t>So who’s ready for the first mission?</a:t>
            </a:r>
            <a:endParaRPr dirty="0"/>
          </a:p>
        </p:txBody>
      </p:sp>
      <p:sp>
        <p:nvSpPr>
          <p:cNvPr id="2" name="Text Placeholder 1"/>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F11FA0D4-A345-1041-A71E-7FFF1D514B0A}"/>
              </a:ext>
            </a:extLst>
          </p:cNvPr>
          <p:cNvPicPr>
            <a:picLocks noChangeAspect="1"/>
          </p:cNvPicPr>
          <p:nvPr/>
        </p:nvPicPr>
        <p:blipFill>
          <a:blip r:embed="rId3"/>
          <a:stretch>
            <a:fillRect/>
          </a:stretch>
        </p:blipFill>
        <p:spPr>
          <a:xfrm>
            <a:off x="0" y="0"/>
            <a:ext cx="9906000" cy="6858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Google Shape;103;p15"/>
          <p:cNvSpPr txBox="1"/>
          <p:nvPr/>
        </p:nvSpPr>
        <p:spPr>
          <a:xfrm>
            <a:off x="681038" y="541946"/>
            <a:ext cx="8543925" cy="68776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4400"/>
              <a:buFont typeface="Arial"/>
              <a:buNone/>
            </a:pPr>
            <a:r>
              <a:rPr lang="en-US" sz="4400" b="1" i="0" u="none" strike="noStrike" cap="none" dirty="0">
                <a:solidFill>
                  <a:schemeClr val="dk1"/>
                </a:solidFill>
                <a:latin typeface="Calibri"/>
                <a:ea typeface="Calibri"/>
                <a:cs typeface="Calibri"/>
                <a:sym typeface="Calibri"/>
              </a:rPr>
              <a:t>Why is plastic so useful? </a:t>
            </a:r>
            <a:endParaRPr dirty="0"/>
          </a:p>
        </p:txBody>
      </p:sp>
      <p:sp>
        <p:nvSpPr>
          <p:cNvPr id="104" name="Google Shape;104;p15"/>
          <p:cNvSpPr txBox="1">
            <a:spLocks noGrp="1"/>
          </p:cNvSpPr>
          <p:nvPr>
            <p:ph type="body" idx="1"/>
          </p:nvPr>
        </p:nvSpPr>
        <p:spPr>
          <a:xfrm>
            <a:off x="712568" y="1463321"/>
            <a:ext cx="2376144" cy="25691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000"/>
              <a:buNone/>
            </a:pPr>
            <a:r>
              <a:rPr lang="en-US" sz="2000" dirty="0"/>
              <a:t>Plastic is:</a:t>
            </a:r>
            <a:endParaRPr dirty="0"/>
          </a:p>
          <a:p>
            <a:pPr marL="228600" lvl="0" indent="-228600" algn="l" rtl="0">
              <a:lnSpc>
                <a:spcPct val="90000"/>
              </a:lnSpc>
              <a:spcBef>
                <a:spcPts val="1000"/>
              </a:spcBef>
              <a:spcAft>
                <a:spcPts val="0"/>
              </a:spcAft>
              <a:buClr>
                <a:schemeClr val="dk1"/>
              </a:buClr>
              <a:buSzPts val="2000"/>
              <a:buChar char="•"/>
            </a:pPr>
            <a:r>
              <a:rPr lang="en-US" sz="2000" dirty="0"/>
              <a:t>Flexible</a:t>
            </a:r>
            <a:endParaRPr dirty="0"/>
          </a:p>
          <a:p>
            <a:pPr marL="228600" lvl="0" indent="-228600" algn="l" rtl="0">
              <a:lnSpc>
                <a:spcPct val="90000"/>
              </a:lnSpc>
              <a:spcBef>
                <a:spcPts val="1000"/>
              </a:spcBef>
              <a:spcAft>
                <a:spcPts val="0"/>
              </a:spcAft>
              <a:buClr>
                <a:schemeClr val="dk1"/>
              </a:buClr>
              <a:buSzPts val="2000"/>
              <a:buChar char="•"/>
            </a:pPr>
            <a:r>
              <a:rPr lang="en-US" sz="2000" dirty="0"/>
              <a:t>Hygienic</a:t>
            </a:r>
            <a:endParaRPr dirty="0"/>
          </a:p>
          <a:p>
            <a:pPr marL="228600" lvl="0" indent="-228600" algn="l" rtl="0">
              <a:lnSpc>
                <a:spcPct val="90000"/>
              </a:lnSpc>
              <a:spcBef>
                <a:spcPts val="1000"/>
              </a:spcBef>
              <a:spcAft>
                <a:spcPts val="0"/>
              </a:spcAft>
              <a:buClr>
                <a:schemeClr val="dk1"/>
              </a:buClr>
              <a:buSzPts val="2000"/>
              <a:buChar char="•"/>
            </a:pPr>
            <a:r>
              <a:rPr lang="en-US" sz="2000" dirty="0"/>
              <a:t>Durable</a:t>
            </a:r>
            <a:endParaRPr dirty="0"/>
          </a:p>
          <a:p>
            <a:pPr marL="228600" lvl="0" indent="-228600" algn="l" rtl="0">
              <a:lnSpc>
                <a:spcPct val="90000"/>
              </a:lnSpc>
              <a:spcBef>
                <a:spcPts val="1000"/>
              </a:spcBef>
              <a:spcAft>
                <a:spcPts val="0"/>
              </a:spcAft>
              <a:buClr>
                <a:schemeClr val="dk1"/>
              </a:buClr>
              <a:buSzPts val="2000"/>
              <a:buChar char="•"/>
            </a:pPr>
            <a:r>
              <a:rPr lang="en-US" sz="2000" dirty="0"/>
              <a:t>Lightweight</a:t>
            </a:r>
            <a:endParaRPr dirty="0"/>
          </a:p>
          <a:p>
            <a:pPr marL="228600" lvl="0" indent="-228600" algn="l" rtl="0">
              <a:lnSpc>
                <a:spcPct val="90000"/>
              </a:lnSpc>
              <a:spcBef>
                <a:spcPts val="1000"/>
              </a:spcBef>
              <a:spcAft>
                <a:spcPts val="0"/>
              </a:spcAft>
              <a:buClr>
                <a:schemeClr val="dk1"/>
              </a:buClr>
              <a:buSzPts val="2000"/>
              <a:buChar char="•"/>
            </a:pPr>
            <a:r>
              <a:rPr lang="en-US" sz="2000" dirty="0"/>
              <a:t>Protective and prevents food waste</a:t>
            </a:r>
          </a:p>
        </p:txBody>
      </p:sp>
      <p:pic>
        <p:nvPicPr>
          <p:cNvPr id="2" name="Picture 1" descr="ASDA PPT 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0458" cy="6858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pic>
        <p:nvPicPr>
          <p:cNvPr id="3" name="Picture 2" descr="ASDA PPT 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0458" cy="6858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1" name="Google Shape;121;p17"/>
          <p:cNvSpPr txBox="1"/>
          <p:nvPr/>
        </p:nvSpPr>
        <p:spPr>
          <a:xfrm>
            <a:off x="465740" y="-175147"/>
            <a:ext cx="8543925" cy="7642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200"/>
              <a:buFont typeface="Arial"/>
              <a:buNone/>
            </a:pPr>
            <a:endParaRPr sz="32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4400"/>
              <a:buFont typeface="Arial"/>
              <a:buNone/>
            </a:pPr>
            <a:r>
              <a:rPr lang="en-US" sz="4400" b="1" i="0" u="none" strike="noStrike" cap="none">
                <a:solidFill>
                  <a:schemeClr val="dk1"/>
                </a:solidFill>
                <a:latin typeface="Calibri"/>
                <a:ea typeface="Calibri"/>
                <a:cs typeface="Calibri"/>
                <a:sym typeface="Calibri"/>
              </a:rPr>
              <a:t>60 trucks every hour!</a:t>
            </a:r>
            <a:endParaRPr/>
          </a:p>
          <a:p>
            <a:pPr marL="228600" marR="0" lvl="0" indent="-25400" algn="l" rtl="0">
              <a:lnSpc>
                <a:spcPct val="90000"/>
              </a:lnSpc>
              <a:spcBef>
                <a:spcPts val="1000"/>
              </a:spcBef>
              <a:spcAft>
                <a:spcPts val="0"/>
              </a:spcAft>
              <a:buClr>
                <a:schemeClr val="dk1"/>
              </a:buClr>
              <a:buSzPts val="3200"/>
              <a:buFont typeface="Arial"/>
              <a:buNone/>
            </a:pPr>
            <a:endParaRPr sz="3200" b="0" i="0" u="none" strike="noStrike" cap="none">
              <a:solidFill>
                <a:schemeClr val="dk1"/>
              </a:solidFill>
              <a:latin typeface="Calibri"/>
              <a:ea typeface="Calibri"/>
              <a:cs typeface="Calibri"/>
              <a:sym typeface="Calibri"/>
            </a:endParaRPr>
          </a:p>
        </p:txBody>
      </p:sp>
      <p:sp>
        <p:nvSpPr>
          <p:cNvPr id="2" name="Text Placeholder 1"/>
          <p:cNvSpPr>
            <a:spLocks noGrp="1"/>
          </p:cNvSpPr>
          <p:nvPr>
            <p:ph type="body" idx="1"/>
          </p:nvPr>
        </p:nvSpPr>
        <p:spPr/>
        <p:txBody>
          <a:bodyPr/>
          <a:lstStyle/>
          <a:p>
            <a:endParaRPr lang="en-US"/>
          </a:p>
        </p:txBody>
      </p:sp>
      <p:pic>
        <p:nvPicPr>
          <p:cNvPr id="3" name="Picture 2" descr="ASDA PPT 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0458" cy="6858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8" name="Google Shape;128;p18"/>
          <p:cNvSpPr txBox="1"/>
          <p:nvPr/>
        </p:nvSpPr>
        <p:spPr>
          <a:xfrm>
            <a:off x="465740" y="-175147"/>
            <a:ext cx="8543925" cy="7642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200"/>
              <a:buFont typeface="Arial"/>
              <a:buNone/>
            </a:pPr>
            <a:endParaRPr sz="3200" b="0" i="0" u="none" strike="noStrike" cap="none"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4400"/>
              <a:buFont typeface="Arial"/>
              <a:buNone/>
            </a:pPr>
            <a:r>
              <a:rPr lang="en-US" sz="4400" b="1" i="0" u="none" strike="noStrike" cap="none" dirty="0">
                <a:solidFill>
                  <a:schemeClr val="dk1"/>
                </a:solidFill>
                <a:latin typeface="Calibri"/>
                <a:ea typeface="Calibri"/>
                <a:cs typeface="Calibri"/>
                <a:sym typeface="Calibri"/>
              </a:rPr>
              <a:t>1440 trucks every day!</a:t>
            </a:r>
            <a:endParaRPr dirty="0"/>
          </a:p>
          <a:p>
            <a:pPr marL="228600" marR="0" lvl="0" indent="-25400" algn="l" rtl="0">
              <a:lnSpc>
                <a:spcPct val="90000"/>
              </a:lnSpc>
              <a:spcBef>
                <a:spcPts val="1000"/>
              </a:spcBef>
              <a:spcAft>
                <a:spcPts val="0"/>
              </a:spcAft>
              <a:buClr>
                <a:schemeClr val="dk1"/>
              </a:buClr>
              <a:buSzPts val="3200"/>
              <a:buFont typeface="Arial"/>
              <a:buNone/>
            </a:pPr>
            <a:endParaRPr sz="3200" b="0" i="0" u="none" strike="noStrike" cap="none" dirty="0">
              <a:solidFill>
                <a:schemeClr val="dk1"/>
              </a:solidFill>
              <a:latin typeface="Calibri"/>
              <a:ea typeface="Calibri"/>
              <a:cs typeface="Calibri"/>
              <a:sym typeface="Calibri"/>
            </a:endParaRPr>
          </a:p>
        </p:txBody>
      </p:sp>
      <p:sp>
        <p:nvSpPr>
          <p:cNvPr id="130" name="Google Shape;130;p18"/>
          <p:cNvSpPr txBox="1"/>
          <p:nvPr/>
        </p:nvSpPr>
        <p:spPr>
          <a:xfrm>
            <a:off x="2324109" y="5286232"/>
            <a:ext cx="8543925" cy="7642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000"/>
              <a:buFont typeface="Arial"/>
              <a:buNone/>
            </a:pPr>
            <a:endParaRPr sz="2000" b="0" i="0" u="none" strike="noStrike" cap="none"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000"/>
              <a:buFont typeface="Arial"/>
              <a:buNone/>
            </a:pPr>
            <a:r>
              <a:rPr lang="en-US" sz="2000" b="0" i="0" u="none" strike="noStrike" cap="none" dirty="0">
                <a:solidFill>
                  <a:schemeClr val="dk1"/>
                </a:solidFill>
                <a:latin typeface="Calibri"/>
                <a:ea typeface="Calibri"/>
                <a:cs typeface="Calibri"/>
                <a:sym typeface="Calibri"/>
              </a:rPr>
              <a:t>We have a plastic pollution problem!</a:t>
            </a:r>
            <a:endParaRPr dirty="0"/>
          </a:p>
          <a:p>
            <a:pPr marL="228600" marR="0" lvl="0" indent="-101600" algn="l" rtl="0">
              <a:lnSpc>
                <a:spcPct val="90000"/>
              </a:lnSpc>
              <a:spcBef>
                <a:spcPts val="1000"/>
              </a:spcBef>
              <a:spcAft>
                <a:spcPts val="0"/>
              </a:spcAft>
              <a:buClr>
                <a:schemeClr val="dk1"/>
              </a:buClr>
              <a:buSzPts val="2000"/>
              <a:buFont typeface="Arial"/>
              <a:buNone/>
            </a:pPr>
            <a:endParaRPr sz="2000" b="0" i="0" u="none" strike="noStrike" cap="none" dirty="0">
              <a:solidFill>
                <a:schemeClr val="dk1"/>
              </a:solidFill>
              <a:latin typeface="Calibri"/>
              <a:ea typeface="Calibri"/>
              <a:cs typeface="Calibri"/>
              <a:sym typeface="Calibri"/>
            </a:endParaRPr>
          </a:p>
        </p:txBody>
      </p:sp>
      <p:sp>
        <p:nvSpPr>
          <p:cNvPr id="2" name="Text Placeholder 1"/>
          <p:cNvSpPr>
            <a:spLocks noGrp="1"/>
          </p:cNvSpPr>
          <p:nvPr>
            <p:ph type="body" idx="1"/>
          </p:nvPr>
        </p:nvSpPr>
        <p:spPr/>
        <p:txBody>
          <a:bodyPr/>
          <a:lstStyle/>
          <a:p>
            <a:endParaRPr lang="en-US"/>
          </a:p>
        </p:txBody>
      </p:sp>
      <p:pic>
        <p:nvPicPr>
          <p:cNvPr id="3" name="Picture 2" descr="ASDA PPT 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0458" cy="6858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19"/>
          <p:cNvSpPr txBox="1">
            <a:spLocks noGrp="1"/>
          </p:cNvSpPr>
          <p:nvPr>
            <p:ph type="body" idx="1"/>
          </p:nvPr>
        </p:nvSpPr>
        <p:spPr>
          <a:xfrm>
            <a:off x="681037" y="1262826"/>
            <a:ext cx="6654090" cy="5595174"/>
          </a:xfrm>
          <a:prstGeom prst="rect">
            <a:avLst/>
          </a:prstGeom>
          <a:noFill/>
          <a:ln>
            <a:noFill/>
          </a:ln>
        </p:spPr>
        <p:txBody>
          <a:bodyPr spcFirstLastPara="1" wrap="square" lIns="91425" tIns="45700" rIns="91425" bIns="45700" anchor="t" anchorCtr="0">
            <a:noAutofit/>
          </a:bodyPr>
          <a:lstStyle/>
          <a:p>
            <a:pPr marL="0" lvl="0" indent="0">
              <a:buSzPts val="2000"/>
              <a:buNone/>
            </a:pPr>
            <a:r>
              <a:rPr lang="en-US" sz="2000" b="1" dirty="0"/>
              <a:t>Industrial pollution</a:t>
            </a:r>
            <a:endParaRPr dirty="0"/>
          </a:p>
          <a:p>
            <a:pPr marL="0" lvl="0" indent="0">
              <a:buSzPts val="2000"/>
              <a:buNone/>
            </a:pPr>
            <a:r>
              <a:rPr lang="en-GB" sz="2000" dirty="0"/>
              <a:t>Plastic waste from factories causes pollution. Tiny plastic pellets found on UK beaches are known as </a:t>
            </a:r>
            <a:r>
              <a:rPr lang="en-GB" sz="2000" dirty="0">
                <a:solidFill>
                  <a:srgbClr val="FF0000"/>
                </a:solidFill>
              </a:rPr>
              <a:t>*</a:t>
            </a:r>
            <a:r>
              <a:rPr lang="en-GB" sz="2000" dirty="0" err="1">
                <a:solidFill>
                  <a:srgbClr val="FF0000"/>
                </a:solidFill>
              </a:rPr>
              <a:t>nurdles</a:t>
            </a:r>
            <a:r>
              <a:rPr lang="en-GB" sz="2000" dirty="0">
                <a:solidFill>
                  <a:srgbClr val="FF0000"/>
                </a:solidFill>
              </a:rPr>
              <a:t>* or  </a:t>
            </a:r>
            <a:r>
              <a:rPr lang="en-GB" sz="2000" dirty="0"/>
              <a:t>'mermaid's tears'.</a:t>
            </a:r>
            <a:endParaRPr sz="2000" dirty="0"/>
          </a:p>
          <a:p>
            <a:pPr marL="0" lvl="0" indent="0" algn="l" rtl="0">
              <a:lnSpc>
                <a:spcPct val="90000"/>
              </a:lnSpc>
              <a:spcBef>
                <a:spcPts val="1000"/>
              </a:spcBef>
              <a:spcAft>
                <a:spcPts val="0"/>
              </a:spcAft>
              <a:buClr>
                <a:schemeClr val="dk1"/>
              </a:buClr>
              <a:buSzPts val="2000"/>
              <a:buNone/>
            </a:pPr>
            <a:endParaRPr sz="2000" dirty="0"/>
          </a:p>
        </p:txBody>
      </p:sp>
      <p:sp>
        <p:nvSpPr>
          <p:cNvPr id="137" name="Google Shape;137;p19"/>
          <p:cNvSpPr txBox="1"/>
          <p:nvPr/>
        </p:nvSpPr>
        <p:spPr>
          <a:xfrm>
            <a:off x="681038" y="541946"/>
            <a:ext cx="8543925" cy="687764"/>
          </a:xfrm>
          <a:prstGeom prst="rect">
            <a:avLst/>
          </a:prstGeom>
          <a:noFill/>
          <a:ln>
            <a:noFill/>
          </a:ln>
        </p:spPr>
        <p:txBody>
          <a:bodyPr spcFirstLastPara="1" wrap="square" lIns="91425" tIns="45700" rIns="91425" bIns="45700" anchor="t" anchorCtr="0">
            <a:noAutofit/>
          </a:bodyPr>
          <a:lstStyle/>
          <a:p>
            <a:pPr marL="0" marR="0" lvl="0" indent="0" algn="l" rtl="0">
              <a:lnSpc>
                <a:spcPct val="70000"/>
              </a:lnSpc>
              <a:spcBef>
                <a:spcPts val="0"/>
              </a:spcBef>
              <a:spcAft>
                <a:spcPts val="0"/>
              </a:spcAft>
              <a:buClr>
                <a:schemeClr val="dk1"/>
              </a:buClr>
              <a:buSzPts val="3200"/>
              <a:buFont typeface="Arial"/>
              <a:buNone/>
            </a:pPr>
            <a:r>
              <a:rPr lang="en-US" sz="3200" b="1" i="0" u="none" strike="noStrike" cap="none" dirty="0">
                <a:solidFill>
                  <a:schemeClr val="dk1"/>
                </a:solidFill>
                <a:latin typeface="Calibri"/>
                <a:ea typeface="Calibri"/>
                <a:cs typeface="Calibri"/>
                <a:sym typeface="Calibri"/>
              </a:rPr>
              <a:t>How does plastic end up in our rivers and oceans?</a:t>
            </a:r>
            <a:endParaRPr dirty="0"/>
          </a:p>
          <a:p>
            <a:pPr marL="0" marR="0" lvl="0" indent="0" algn="l" rtl="0">
              <a:lnSpc>
                <a:spcPct val="70000"/>
              </a:lnSpc>
              <a:spcBef>
                <a:spcPts val="1000"/>
              </a:spcBef>
              <a:spcAft>
                <a:spcPts val="0"/>
              </a:spcAft>
              <a:buClr>
                <a:schemeClr val="dk1"/>
              </a:buClr>
              <a:buSzPts val="1120"/>
              <a:buFont typeface="Arial"/>
              <a:buNone/>
            </a:pPr>
            <a:endParaRPr sz="1120" b="0" i="0" u="none" strike="noStrike" cap="none" dirty="0">
              <a:solidFill>
                <a:schemeClr val="dk1"/>
              </a:solidFill>
              <a:latin typeface="Calibri"/>
              <a:ea typeface="Calibri"/>
              <a:cs typeface="Calibri"/>
              <a:sym typeface="Calibri"/>
            </a:endParaRPr>
          </a:p>
          <a:p>
            <a:pPr marL="0" marR="0" lvl="0" indent="0" algn="l" rtl="0">
              <a:lnSpc>
                <a:spcPct val="70000"/>
              </a:lnSpc>
              <a:spcBef>
                <a:spcPts val="1000"/>
              </a:spcBef>
              <a:spcAft>
                <a:spcPts val="0"/>
              </a:spcAft>
              <a:buClr>
                <a:schemeClr val="dk1"/>
              </a:buClr>
              <a:buSzPts val="1120"/>
              <a:buFont typeface="Arial"/>
              <a:buNone/>
            </a:pPr>
            <a:endParaRPr sz="1120" b="0" i="0" u="none" strike="noStrike" cap="none" dirty="0">
              <a:solidFill>
                <a:schemeClr val="dk1"/>
              </a:solidFill>
              <a:latin typeface="Calibri"/>
              <a:ea typeface="Calibri"/>
              <a:cs typeface="Calibri"/>
              <a:sym typeface="Calibri"/>
            </a:endParaRPr>
          </a:p>
        </p:txBody>
      </p:sp>
      <p:pic>
        <p:nvPicPr>
          <p:cNvPr id="2" name="Picture 1" descr="ASDA PPT 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0458" cy="6858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0"/>
          <p:cNvSpPr txBox="1">
            <a:spLocks noGrp="1"/>
          </p:cNvSpPr>
          <p:nvPr>
            <p:ph type="body" idx="1"/>
          </p:nvPr>
        </p:nvSpPr>
        <p:spPr>
          <a:xfrm>
            <a:off x="681038" y="1414303"/>
            <a:ext cx="8543925" cy="58061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400"/>
              <a:buChar char="•"/>
            </a:pPr>
            <a:r>
              <a:rPr lang="en-US" sz="2400"/>
              <a:t>I can make sure I never drop litter.</a:t>
            </a:r>
            <a:endParaRPr/>
          </a:p>
          <a:p>
            <a:pPr marL="228600" lvl="0" indent="-76200" algn="l" rtl="0">
              <a:lnSpc>
                <a:spcPct val="90000"/>
              </a:lnSpc>
              <a:spcBef>
                <a:spcPts val="1000"/>
              </a:spcBef>
              <a:spcAft>
                <a:spcPts val="0"/>
              </a:spcAft>
              <a:buClr>
                <a:schemeClr val="dk1"/>
              </a:buClr>
              <a:buSzPts val="2400"/>
              <a:buNone/>
            </a:pPr>
            <a:endParaRPr sz="2400"/>
          </a:p>
          <a:p>
            <a:pPr marL="228600" lvl="0" indent="-228600" algn="l" rtl="0">
              <a:lnSpc>
                <a:spcPct val="90000"/>
              </a:lnSpc>
              <a:spcBef>
                <a:spcPts val="1000"/>
              </a:spcBef>
              <a:spcAft>
                <a:spcPts val="0"/>
              </a:spcAft>
              <a:buClr>
                <a:schemeClr val="dk1"/>
              </a:buClr>
              <a:buSzPts val="2400"/>
              <a:buChar char="•"/>
            </a:pPr>
            <a:r>
              <a:rPr lang="en-US" sz="2400"/>
              <a:t>I can try to use less plastic.</a:t>
            </a:r>
            <a:endParaRPr/>
          </a:p>
          <a:p>
            <a:pPr marL="0" lvl="0" indent="0" algn="l" rtl="0">
              <a:lnSpc>
                <a:spcPct val="90000"/>
              </a:lnSpc>
              <a:spcBef>
                <a:spcPts val="1000"/>
              </a:spcBef>
              <a:spcAft>
                <a:spcPts val="0"/>
              </a:spcAft>
              <a:buClr>
                <a:schemeClr val="dk1"/>
              </a:buClr>
              <a:buSzPts val="2400"/>
              <a:buNone/>
            </a:pPr>
            <a:endParaRPr sz="2400"/>
          </a:p>
          <a:p>
            <a:pPr marL="228600" lvl="0" indent="-133350" algn="l" rtl="0">
              <a:lnSpc>
                <a:spcPct val="90000"/>
              </a:lnSpc>
              <a:spcBef>
                <a:spcPts val="1000"/>
              </a:spcBef>
              <a:spcAft>
                <a:spcPts val="0"/>
              </a:spcAft>
              <a:buClr>
                <a:schemeClr val="dk1"/>
              </a:buClr>
              <a:buSzPts val="1500"/>
              <a:buNone/>
            </a:pPr>
            <a:endParaRPr sz="1500"/>
          </a:p>
        </p:txBody>
      </p:sp>
      <p:sp>
        <p:nvSpPr>
          <p:cNvPr id="147" name="Google Shape;147;p20"/>
          <p:cNvSpPr txBox="1"/>
          <p:nvPr/>
        </p:nvSpPr>
        <p:spPr>
          <a:xfrm>
            <a:off x="681038" y="541946"/>
            <a:ext cx="8543925" cy="68776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4400"/>
              <a:buFont typeface="Arial"/>
              <a:buNone/>
            </a:pPr>
            <a:r>
              <a:rPr lang="en-US" sz="4400" b="1" i="0" u="none" strike="noStrike" cap="none">
                <a:solidFill>
                  <a:schemeClr val="dk1"/>
                </a:solidFill>
                <a:latin typeface="Calibri"/>
                <a:ea typeface="Calibri"/>
                <a:cs typeface="Calibri"/>
                <a:sym typeface="Calibri"/>
              </a:rPr>
              <a:t>What can I do? </a:t>
            </a:r>
            <a:endParaRPr/>
          </a:p>
        </p:txBody>
      </p:sp>
      <p:pic>
        <p:nvPicPr>
          <p:cNvPr id="2" name="Picture 1" descr="ASDA PPT 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0458" cy="6858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1"/>
          <p:cNvSpPr txBox="1">
            <a:spLocks noGrp="1"/>
          </p:cNvSpPr>
          <p:nvPr>
            <p:ph type="title"/>
          </p:nvPr>
        </p:nvSpPr>
        <p:spPr>
          <a:xfrm>
            <a:off x="681037" y="822327"/>
            <a:ext cx="8543925"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b="1" dirty="0"/>
              <a:t>And there’s something else…</a:t>
            </a:r>
            <a:br>
              <a:rPr lang="en-US" b="1" dirty="0"/>
            </a:br>
            <a:r>
              <a:rPr lang="en-US" b="1" dirty="0"/>
              <a:t>Who knows what this symbol means?</a:t>
            </a:r>
            <a:endParaRPr dirty="0"/>
          </a:p>
        </p:txBody>
      </p:sp>
      <p:sp>
        <p:nvSpPr>
          <p:cNvPr id="3" name="Text Placeholder 2"/>
          <p:cNvSpPr>
            <a:spLocks noGrp="1"/>
          </p:cNvSpPr>
          <p:nvPr>
            <p:ph type="body" idx="1"/>
          </p:nvPr>
        </p:nvSpPr>
        <p:spPr/>
        <p:txBody>
          <a:bodyPr/>
          <a:lstStyle/>
          <a:p>
            <a:endParaRPr lang="en-US"/>
          </a:p>
        </p:txBody>
      </p:sp>
      <p:pic>
        <p:nvPicPr>
          <p:cNvPr id="4" name="Picture 3" descr="ASDA PPT 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0458" cy="68580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1193</TotalTime>
  <Words>1597</Words>
  <Application>Microsoft Macintosh PowerPoint</Application>
  <PresentationFormat>A4 Paper (210x297 mm)</PresentationFormat>
  <Paragraphs>152</Paragraphs>
  <Slides>20</Slides>
  <Notes>20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Office Theme</vt:lpstr>
      <vt:lpstr>       Calling all Plastic Investigators!   Welcome to the PI Club!  Are you ready to go on a mission? </vt:lpstr>
      <vt:lpstr>Plastic all around us </vt:lpstr>
      <vt:lpstr>PowerPoint Presentation</vt:lpstr>
      <vt:lpstr>PowerPoint Presentation</vt:lpstr>
      <vt:lpstr>PowerPoint Presentation</vt:lpstr>
      <vt:lpstr>PowerPoint Presentation</vt:lpstr>
      <vt:lpstr>PowerPoint Presentation</vt:lpstr>
      <vt:lpstr>PowerPoint Presentation</vt:lpstr>
      <vt:lpstr>And there’s something else… Who knows what this symbol means?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Calling all Plastic Investigators!   Welcome to the PI Club!  Are you ready to go on a mission?</dc:title>
  <dc:creator>Gemma Quickfall</dc:creator>
  <cp:lastModifiedBy>Kurt Young</cp:lastModifiedBy>
  <cp:revision>49</cp:revision>
  <dcterms:modified xsi:type="dcterms:W3CDTF">2019-05-10T16:33:10Z</dcterms:modified>
</cp:coreProperties>
</file>